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1"/>
  </p:notesMasterIdLst>
  <p:handoutMasterIdLst>
    <p:handoutMasterId r:id="rId282"/>
  </p:handoutMasterIdLst>
  <p:sldIdLst>
    <p:sldId id="358" r:id="rId2"/>
    <p:sldId id="357" r:id="rId3"/>
    <p:sldId id="356" r:id="rId4"/>
    <p:sldId id="359" r:id="rId5"/>
    <p:sldId id="399" r:id="rId6"/>
    <p:sldId id="348" r:id="rId7"/>
    <p:sldId id="351" r:id="rId8"/>
    <p:sldId id="321" r:id="rId9"/>
    <p:sldId id="352" r:id="rId10"/>
    <p:sldId id="318" r:id="rId11"/>
    <p:sldId id="324" r:id="rId12"/>
    <p:sldId id="396" r:id="rId13"/>
    <p:sldId id="397" r:id="rId14"/>
    <p:sldId id="398" r:id="rId15"/>
    <p:sldId id="340" r:id="rId16"/>
    <p:sldId id="344" r:id="rId17"/>
    <p:sldId id="329" r:id="rId18"/>
    <p:sldId id="338" r:id="rId19"/>
    <p:sldId id="326" r:id="rId20"/>
    <p:sldId id="346" r:id="rId21"/>
    <p:sldId id="337" r:id="rId22"/>
    <p:sldId id="333" r:id="rId23"/>
    <p:sldId id="336" r:id="rId24"/>
    <p:sldId id="353" r:id="rId25"/>
    <p:sldId id="342" r:id="rId26"/>
    <p:sldId id="330" r:id="rId27"/>
    <p:sldId id="332" r:id="rId28"/>
    <p:sldId id="339" r:id="rId29"/>
    <p:sldId id="331" r:id="rId30"/>
    <p:sldId id="341" r:id="rId31"/>
    <p:sldId id="279" r:id="rId32"/>
    <p:sldId id="343" r:id="rId33"/>
    <p:sldId id="276" r:id="rId34"/>
    <p:sldId id="349" r:id="rId35"/>
    <p:sldId id="400" r:id="rId36"/>
    <p:sldId id="401" r:id="rId37"/>
    <p:sldId id="403" r:id="rId38"/>
    <p:sldId id="402" r:id="rId39"/>
    <p:sldId id="362" r:id="rId40"/>
    <p:sldId id="374" r:id="rId41"/>
    <p:sldId id="375" r:id="rId42"/>
    <p:sldId id="379" r:id="rId43"/>
    <p:sldId id="380" r:id="rId44"/>
    <p:sldId id="377" r:id="rId45"/>
    <p:sldId id="378" r:id="rId46"/>
    <p:sldId id="384" r:id="rId47"/>
    <p:sldId id="369" r:id="rId48"/>
    <p:sldId id="366" r:id="rId49"/>
    <p:sldId id="376" r:id="rId50"/>
    <p:sldId id="368" r:id="rId51"/>
    <p:sldId id="371" r:id="rId52"/>
    <p:sldId id="365" r:id="rId53"/>
    <p:sldId id="364" r:id="rId54"/>
    <p:sldId id="370" r:id="rId55"/>
    <p:sldId id="367" r:id="rId56"/>
    <p:sldId id="385" r:id="rId57"/>
    <p:sldId id="381" r:id="rId58"/>
    <p:sldId id="382" r:id="rId59"/>
    <p:sldId id="383" r:id="rId60"/>
    <p:sldId id="363" r:id="rId61"/>
    <p:sldId id="372" r:id="rId62"/>
    <p:sldId id="281" r:id="rId63"/>
    <p:sldId id="390" r:id="rId64"/>
    <p:sldId id="386" r:id="rId65"/>
    <p:sldId id="389" r:id="rId66"/>
    <p:sldId id="388" r:id="rId67"/>
    <p:sldId id="387" r:id="rId68"/>
    <p:sldId id="373" r:id="rId69"/>
    <p:sldId id="259" r:id="rId70"/>
    <p:sldId id="391" r:id="rId71"/>
    <p:sldId id="395" r:id="rId72"/>
    <p:sldId id="392" r:id="rId73"/>
    <p:sldId id="393" r:id="rId74"/>
    <p:sldId id="360" r:id="rId75"/>
    <p:sldId id="405" r:id="rId76"/>
    <p:sldId id="410" r:id="rId77"/>
    <p:sldId id="411" r:id="rId78"/>
    <p:sldId id="422" r:id="rId79"/>
    <p:sldId id="409" r:id="rId80"/>
    <p:sldId id="412" r:id="rId81"/>
    <p:sldId id="413" r:id="rId82"/>
    <p:sldId id="416" r:id="rId83"/>
    <p:sldId id="415" r:id="rId84"/>
    <p:sldId id="414" r:id="rId85"/>
    <p:sldId id="406" r:id="rId86"/>
    <p:sldId id="423" r:id="rId87"/>
    <p:sldId id="407" r:id="rId88"/>
    <p:sldId id="408" r:id="rId89"/>
    <p:sldId id="425" r:id="rId90"/>
    <p:sldId id="417" r:id="rId91"/>
    <p:sldId id="418" r:id="rId92"/>
    <p:sldId id="419" r:id="rId93"/>
    <p:sldId id="426" r:id="rId94"/>
    <p:sldId id="420" r:id="rId95"/>
    <p:sldId id="421" r:id="rId96"/>
    <p:sldId id="317" r:id="rId97"/>
    <p:sldId id="287" r:id="rId98"/>
    <p:sldId id="288" r:id="rId99"/>
    <p:sldId id="424" r:id="rId100"/>
    <p:sldId id="303" r:id="rId101"/>
    <p:sldId id="404" r:id="rId102"/>
    <p:sldId id="436" r:id="rId103"/>
    <p:sldId id="466" r:id="rId104"/>
    <p:sldId id="427" r:id="rId105"/>
    <p:sldId id="446" r:id="rId106"/>
    <p:sldId id="447" r:id="rId107"/>
    <p:sldId id="448" r:id="rId108"/>
    <p:sldId id="428" r:id="rId109"/>
    <p:sldId id="429" r:id="rId110"/>
    <p:sldId id="442" r:id="rId111"/>
    <p:sldId id="431" r:id="rId112"/>
    <p:sldId id="432" r:id="rId113"/>
    <p:sldId id="433" r:id="rId114"/>
    <p:sldId id="444" r:id="rId115"/>
    <p:sldId id="443" r:id="rId116"/>
    <p:sldId id="435" r:id="rId117"/>
    <p:sldId id="455" r:id="rId118"/>
    <p:sldId id="439" r:id="rId119"/>
    <p:sldId id="440" r:id="rId120"/>
    <p:sldId id="445" r:id="rId121"/>
    <p:sldId id="451" r:id="rId122"/>
    <p:sldId id="452" r:id="rId123"/>
    <p:sldId id="484" r:id="rId124"/>
    <p:sldId id="457" r:id="rId125"/>
    <p:sldId id="458" r:id="rId126"/>
    <p:sldId id="459" r:id="rId127"/>
    <p:sldId id="460" r:id="rId128"/>
    <p:sldId id="462" r:id="rId129"/>
    <p:sldId id="461" r:id="rId130"/>
    <p:sldId id="470" r:id="rId131"/>
    <p:sldId id="493" r:id="rId132"/>
    <p:sldId id="492" r:id="rId133"/>
    <p:sldId id="486" r:id="rId134"/>
    <p:sldId id="453" r:id="rId135"/>
    <p:sldId id="456" r:id="rId136"/>
    <p:sldId id="463" r:id="rId137"/>
    <p:sldId id="464" r:id="rId138"/>
    <p:sldId id="430" r:id="rId139"/>
    <p:sldId id="485" r:id="rId140"/>
    <p:sldId id="450" r:id="rId141"/>
    <p:sldId id="483" r:id="rId142"/>
    <p:sldId id="481" r:id="rId143"/>
    <p:sldId id="482" r:id="rId144"/>
    <p:sldId id="477" r:id="rId145"/>
    <p:sldId id="480" r:id="rId146"/>
    <p:sldId id="476" r:id="rId147"/>
    <p:sldId id="479" r:id="rId148"/>
    <p:sldId id="478" r:id="rId149"/>
    <p:sldId id="472" r:id="rId150"/>
    <p:sldId id="473" r:id="rId151"/>
    <p:sldId id="474" r:id="rId152"/>
    <p:sldId id="487" r:id="rId153"/>
    <p:sldId id="488" r:id="rId154"/>
    <p:sldId id="497" r:id="rId155"/>
    <p:sldId id="498" r:id="rId156"/>
    <p:sldId id="490" r:id="rId157"/>
    <p:sldId id="468" r:id="rId158"/>
    <p:sldId id="469" r:id="rId159"/>
    <p:sldId id="2045" r:id="rId160"/>
    <p:sldId id="2044" r:id="rId161"/>
    <p:sldId id="499" r:id="rId162"/>
    <p:sldId id="2003" r:id="rId163"/>
    <p:sldId id="2038" r:id="rId164"/>
    <p:sldId id="2006" r:id="rId165"/>
    <p:sldId id="2007" r:id="rId166"/>
    <p:sldId id="2009" r:id="rId167"/>
    <p:sldId id="2039" r:id="rId168"/>
    <p:sldId id="2011" r:id="rId169"/>
    <p:sldId id="2012" r:id="rId170"/>
    <p:sldId id="2013" r:id="rId171"/>
    <p:sldId id="2008" r:id="rId172"/>
    <p:sldId id="2040" r:id="rId173"/>
    <p:sldId id="2043" r:id="rId174"/>
    <p:sldId id="2041" r:id="rId175"/>
    <p:sldId id="491" r:id="rId176"/>
    <p:sldId id="471" r:id="rId177"/>
    <p:sldId id="495" r:id="rId178"/>
    <p:sldId id="465" r:id="rId179"/>
    <p:sldId id="467" r:id="rId180"/>
    <p:sldId id="496" r:id="rId181"/>
    <p:sldId id="2046" r:id="rId182"/>
    <p:sldId id="2190" r:id="rId183"/>
    <p:sldId id="2047" r:id="rId184"/>
    <p:sldId id="1771" r:id="rId185"/>
    <p:sldId id="1772" r:id="rId186"/>
    <p:sldId id="2185" r:id="rId187"/>
    <p:sldId id="2048" r:id="rId188"/>
    <p:sldId id="2051" r:id="rId189"/>
    <p:sldId id="2063" r:id="rId190"/>
    <p:sldId id="2081" r:id="rId191"/>
    <p:sldId id="2183" r:id="rId192"/>
    <p:sldId id="2184" r:id="rId193"/>
    <p:sldId id="2052" r:id="rId194"/>
    <p:sldId id="2066" r:id="rId195"/>
    <p:sldId id="2181" r:id="rId196"/>
    <p:sldId id="2182" r:id="rId197"/>
    <p:sldId id="475" r:id="rId198"/>
    <p:sldId id="2071" r:id="rId199"/>
    <p:sldId id="2073" r:id="rId200"/>
    <p:sldId id="2074" r:id="rId201"/>
    <p:sldId id="2086" r:id="rId202"/>
    <p:sldId id="2061" r:id="rId203"/>
    <p:sldId id="2072" r:id="rId204"/>
    <p:sldId id="1789" r:id="rId205"/>
    <p:sldId id="1790" r:id="rId206"/>
    <p:sldId id="1791" r:id="rId207"/>
    <p:sldId id="1800" r:id="rId208"/>
    <p:sldId id="1792" r:id="rId209"/>
    <p:sldId id="1793" r:id="rId210"/>
    <p:sldId id="1794" r:id="rId211"/>
    <p:sldId id="1795" r:id="rId212"/>
    <p:sldId id="1796" r:id="rId213"/>
    <p:sldId id="1797" r:id="rId214"/>
    <p:sldId id="1798" r:id="rId215"/>
    <p:sldId id="1799" r:id="rId216"/>
    <p:sldId id="2089" r:id="rId217"/>
    <p:sldId id="2075" r:id="rId218"/>
    <p:sldId id="2088" r:id="rId219"/>
    <p:sldId id="2049" r:id="rId220"/>
    <p:sldId id="2054" r:id="rId221"/>
    <p:sldId id="2067" r:id="rId222"/>
    <p:sldId id="2082" r:id="rId223"/>
    <p:sldId id="2078" r:id="rId224"/>
    <p:sldId id="2079" r:id="rId225"/>
    <p:sldId id="2069" r:id="rId226"/>
    <p:sldId id="2070" r:id="rId227"/>
    <p:sldId id="2059" r:id="rId228"/>
    <p:sldId id="2068" r:id="rId229"/>
    <p:sldId id="2077" r:id="rId230"/>
    <p:sldId id="2083" r:id="rId231"/>
    <p:sldId id="2084" r:id="rId232"/>
    <p:sldId id="2085" r:id="rId233"/>
    <p:sldId id="2176" r:id="rId234"/>
    <p:sldId id="2187" r:id="rId235"/>
    <p:sldId id="2056" r:id="rId236"/>
    <p:sldId id="2057" r:id="rId237"/>
    <p:sldId id="2076" r:id="rId238"/>
    <p:sldId id="2090" r:id="rId239"/>
    <p:sldId id="2186" r:id="rId240"/>
    <p:sldId id="2193" r:id="rId241"/>
    <p:sldId id="2199" r:id="rId242"/>
    <p:sldId id="2194" r:id="rId243"/>
    <p:sldId id="2196" r:id="rId244"/>
    <p:sldId id="2195" r:id="rId245"/>
    <p:sldId id="2191" r:id="rId246"/>
    <p:sldId id="2198" r:id="rId247"/>
    <p:sldId id="2192" r:id="rId248"/>
    <p:sldId id="2197" r:id="rId249"/>
    <p:sldId id="2053" r:id="rId250"/>
    <p:sldId id="2062" r:id="rId251"/>
    <p:sldId id="2093" r:id="rId252"/>
    <p:sldId id="2174" r:id="rId253"/>
    <p:sldId id="2175" r:id="rId254"/>
    <p:sldId id="2173" r:id="rId255"/>
    <p:sldId id="2178" r:id="rId256"/>
    <p:sldId id="2179" r:id="rId257"/>
    <p:sldId id="2180" r:id="rId258"/>
    <p:sldId id="2050" r:id="rId259"/>
    <p:sldId id="2188" r:id="rId260"/>
    <p:sldId id="2177" r:id="rId261"/>
    <p:sldId id="2058" r:id="rId262"/>
    <p:sldId id="2092" r:id="rId263"/>
    <p:sldId id="2200" r:id="rId264"/>
    <p:sldId id="2201" r:id="rId265"/>
    <p:sldId id="2203" r:id="rId266"/>
    <p:sldId id="2207" r:id="rId267"/>
    <p:sldId id="2206" r:id="rId268"/>
    <p:sldId id="2205" r:id="rId269"/>
    <p:sldId id="2204" r:id="rId270"/>
    <p:sldId id="311" r:id="rId271"/>
    <p:sldId id="306" r:id="rId272"/>
    <p:sldId id="307" r:id="rId273"/>
    <p:sldId id="308" r:id="rId274"/>
    <p:sldId id="309" r:id="rId275"/>
    <p:sldId id="310" r:id="rId276"/>
    <p:sldId id="299" r:id="rId277"/>
    <p:sldId id="292" r:id="rId278"/>
    <p:sldId id="257" r:id="rId279"/>
    <p:sldId id="256" r:id="rId28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 1" id="{E13BA856-3A9C-4984-ABAF-2EF7F2273B81}">
          <p14:sldIdLst>
            <p14:sldId id="358"/>
            <p14:sldId id="357"/>
            <p14:sldId id="356"/>
            <p14:sldId id="359"/>
            <p14:sldId id="399"/>
            <p14:sldId id="348"/>
            <p14:sldId id="351"/>
            <p14:sldId id="321"/>
            <p14:sldId id="352"/>
            <p14:sldId id="318"/>
            <p14:sldId id="324"/>
            <p14:sldId id="396"/>
            <p14:sldId id="397"/>
            <p14:sldId id="398"/>
            <p14:sldId id="340"/>
            <p14:sldId id="344"/>
            <p14:sldId id="329"/>
            <p14:sldId id="338"/>
            <p14:sldId id="326"/>
            <p14:sldId id="346"/>
            <p14:sldId id="337"/>
            <p14:sldId id="333"/>
            <p14:sldId id="336"/>
            <p14:sldId id="353"/>
            <p14:sldId id="342"/>
            <p14:sldId id="330"/>
            <p14:sldId id="332"/>
            <p14:sldId id="339"/>
            <p14:sldId id="331"/>
            <p14:sldId id="341"/>
            <p14:sldId id="279"/>
            <p14:sldId id="343"/>
            <p14:sldId id="276"/>
            <p14:sldId id="349"/>
            <p14:sldId id="400"/>
            <p14:sldId id="401"/>
            <p14:sldId id="403"/>
            <p14:sldId id="402"/>
            <p14:sldId id="362"/>
            <p14:sldId id="374"/>
            <p14:sldId id="375"/>
            <p14:sldId id="379"/>
            <p14:sldId id="380"/>
            <p14:sldId id="377"/>
            <p14:sldId id="378"/>
            <p14:sldId id="384"/>
            <p14:sldId id="369"/>
            <p14:sldId id="366"/>
            <p14:sldId id="376"/>
            <p14:sldId id="368"/>
            <p14:sldId id="371"/>
            <p14:sldId id="365"/>
            <p14:sldId id="364"/>
            <p14:sldId id="370"/>
            <p14:sldId id="367"/>
            <p14:sldId id="385"/>
            <p14:sldId id="381"/>
            <p14:sldId id="382"/>
            <p14:sldId id="383"/>
            <p14:sldId id="363"/>
            <p14:sldId id="372"/>
            <p14:sldId id="281"/>
            <p14:sldId id="390"/>
            <p14:sldId id="386"/>
            <p14:sldId id="389"/>
            <p14:sldId id="388"/>
            <p14:sldId id="387"/>
            <p14:sldId id="373"/>
            <p14:sldId id="259"/>
            <p14:sldId id="391"/>
            <p14:sldId id="395"/>
            <p14:sldId id="392"/>
            <p14:sldId id="393"/>
            <p14:sldId id="360"/>
            <p14:sldId id="405"/>
            <p14:sldId id="410"/>
            <p14:sldId id="411"/>
            <p14:sldId id="422"/>
            <p14:sldId id="409"/>
            <p14:sldId id="412"/>
            <p14:sldId id="413"/>
            <p14:sldId id="416"/>
            <p14:sldId id="415"/>
            <p14:sldId id="414"/>
            <p14:sldId id="406"/>
            <p14:sldId id="423"/>
            <p14:sldId id="407"/>
            <p14:sldId id="408"/>
            <p14:sldId id="425"/>
            <p14:sldId id="417"/>
            <p14:sldId id="418"/>
            <p14:sldId id="419"/>
            <p14:sldId id="426"/>
            <p14:sldId id="420"/>
            <p14:sldId id="421"/>
            <p14:sldId id="317"/>
            <p14:sldId id="287"/>
            <p14:sldId id="288"/>
            <p14:sldId id="424"/>
            <p14:sldId id="303"/>
            <p14:sldId id="404"/>
          </p14:sldIdLst>
        </p14:section>
        <p14:section name="week 2" id="{632A6058-4A3A-4561-BF69-EC4C558D75B1}">
          <p14:sldIdLst>
            <p14:sldId id="436"/>
            <p14:sldId id="466"/>
            <p14:sldId id="427"/>
            <p14:sldId id="446"/>
            <p14:sldId id="447"/>
            <p14:sldId id="448"/>
            <p14:sldId id="428"/>
            <p14:sldId id="429"/>
            <p14:sldId id="442"/>
            <p14:sldId id="431"/>
            <p14:sldId id="432"/>
            <p14:sldId id="433"/>
            <p14:sldId id="444"/>
            <p14:sldId id="443"/>
            <p14:sldId id="435"/>
            <p14:sldId id="455"/>
            <p14:sldId id="439"/>
            <p14:sldId id="440"/>
            <p14:sldId id="445"/>
            <p14:sldId id="451"/>
            <p14:sldId id="452"/>
            <p14:sldId id="484"/>
            <p14:sldId id="457"/>
            <p14:sldId id="458"/>
            <p14:sldId id="459"/>
            <p14:sldId id="460"/>
            <p14:sldId id="462"/>
            <p14:sldId id="461"/>
            <p14:sldId id="470"/>
            <p14:sldId id="493"/>
            <p14:sldId id="492"/>
            <p14:sldId id="486"/>
            <p14:sldId id="453"/>
            <p14:sldId id="456"/>
            <p14:sldId id="463"/>
            <p14:sldId id="464"/>
            <p14:sldId id="430"/>
            <p14:sldId id="485"/>
            <p14:sldId id="450"/>
            <p14:sldId id="483"/>
            <p14:sldId id="481"/>
            <p14:sldId id="482"/>
            <p14:sldId id="477"/>
            <p14:sldId id="480"/>
            <p14:sldId id="476"/>
            <p14:sldId id="479"/>
            <p14:sldId id="478"/>
            <p14:sldId id="472"/>
            <p14:sldId id="473"/>
            <p14:sldId id="474"/>
            <p14:sldId id="487"/>
            <p14:sldId id="488"/>
            <p14:sldId id="497"/>
            <p14:sldId id="498"/>
            <p14:sldId id="490"/>
            <p14:sldId id="468"/>
            <p14:sldId id="469"/>
            <p14:sldId id="2045"/>
            <p14:sldId id="2044"/>
            <p14:sldId id="499"/>
            <p14:sldId id="2003"/>
            <p14:sldId id="2038"/>
            <p14:sldId id="2006"/>
            <p14:sldId id="2007"/>
            <p14:sldId id="2009"/>
            <p14:sldId id="2039"/>
            <p14:sldId id="2011"/>
            <p14:sldId id="2012"/>
            <p14:sldId id="2013"/>
            <p14:sldId id="2008"/>
            <p14:sldId id="2040"/>
            <p14:sldId id="2043"/>
            <p14:sldId id="2041"/>
            <p14:sldId id="491"/>
            <p14:sldId id="471"/>
            <p14:sldId id="495"/>
            <p14:sldId id="465"/>
            <p14:sldId id="467"/>
            <p14:sldId id="496"/>
          </p14:sldIdLst>
        </p14:section>
        <p14:section name="week 3" id="{C74AEEAD-86BF-294B-8684-31652FFC9F56}">
          <p14:sldIdLst>
            <p14:sldId id="2046"/>
            <p14:sldId id="2190"/>
            <p14:sldId id="2047"/>
            <p14:sldId id="1771"/>
            <p14:sldId id="1772"/>
            <p14:sldId id="2185"/>
            <p14:sldId id="2048"/>
            <p14:sldId id="2051"/>
            <p14:sldId id="2063"/>
            <p14:sldId id="2081"/>
            <p14:sldId id="2183"/>
            <p14:sldId id="2184"/>
            <p14:sldId id="2052"/>
            <p14:sldId id="2066"/>
            <p14:sldId id="2181"/>
            <p14:sldId id="2182"/>
            <p14:sldId id="475"/>
            <p14:sldId id="2071"/>
            <p14:sldId id="2073"/>
            <p14:sldId id="2074"/>
            <p14:sldId id="2086"/>
            <p14:sldId id="2061"/>
            <p14:sldId id="2072"/>
            <p14:sldId id="1789"/>
            <p14:sldId id="1790"/>
            <p14:sldId id="1791"/>
            <p14:sldId id="1800"/>
            <p14:sldId id="1792"/>
            <p14:sldId id="1793"/>
            <p14:sldId id="1794"/>
            <p14:sldId id="1795"/>
            <p14:sldId id="1796"/>
            <p14:sldId id="1797"/>
            <p14:sldId id="1798"/>
            <p14:sldId id="1799"/>
            <p14:sldId id="2089"/>
            <p14:sldId id="2075"/>
            <p14:sldId id="2088"/>
            <p14:sldId id="2049"/>
            <p14:sldId id="2054"/>
            <p14:sldId id="2067"/>
            <p14:sldId id="2082"/>
            <p14:sldId id="2078"/>
            <p14:sldId id="2079"/>
            <p14:sldId id="2069"/>
            <p14:sldId id="2070"/>
            <p14:sldId id="2059"/>
            <p14:sldId id="2068"/>
            <p14:sldId id="2077"/>
            <p14:sldId id="2083"/>
            <p14:sldId id="2084"/>
            <p14:sldId id="2085"/>
            <p14:sldId id="2176"/>
            <p14:sldId id="2187"/>
            <p14:sldId id="2056"/>
            <p14:sldId id="2057"/>
            <p14:sldId id="2076"/>
            <p14:sldId id="2090"/>
            <p14:sldId id="2186"/>
            <p14:sldId id="2193"/>
            <p14:sldId id="2199"/>
            <p14:sldId id="2194"/>
            <p14:sldId id="2196"/>
            <p14:sldId id="2195"/>
            <p14:sldId id="2191"/>
            <p14:sldId id="2198"/>
            <p14:sldId id="2192"/>
            <p14:sldId id="2197"/>
            <p14:sldId id="2053"/>
            <p14:sldId id="2062"/>
            <p14:sldId id="2093"/>
            <p14:sldId id="2174"/>
            <p14:sldId id="2175"/>
            <p14:sldId id="2173"/>
            <p14:sldId id="2178"/>
            <p14:sldId id="2179"/>
            <p14:sldId id="2180"/>
            <p14:sldId id="2050"/>
            <p14:sldId id="2188"/>
            <p14:sldId id="2177"/>
            <p14:sldId id="2058"/>
            <p14:sldId id="2092"/>
          </p14:sldIdLst>
        </p14:section>
        <p14:section name="week 04" id="{932DFE80-16EF-7A48-B65F-19E83573BAA3}">
          <p14:sldIdLst>
            <p14:sldId id="2200"/>
            <p14:sldId id="2201"/>
            <p14:sldId id="2203"/>
            <p14:sldId id="2207"/>
            <p14:sldId id="2206"/>
            <p14:sldId id="2205"/>
            <p14:sldId id="2204"/>
            <p14:sldId id="311"/>
            <p14:sldId id="306"/>
            <p14:sldId id="307"/>
            <p14:sldId id="308"/>
            <p14:sldId id="309"/>
            <p14:sldId id="310"/>
            <p14:sldId id="299"/>
            <p14:sldId id="292"/>
            <p14:sldId id="257"/>
            <p14:sldId id="256"/>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B00"/>
    <a:srgbClr val="0CB5B5"/>
    <a:srgbClr val="000080"/>
    <a:srgbClr val="0000FF"/>
    <a:srgbClr val="BFBFBF"/>
    <a:srgbClr val="B60E0E"/>
    <a:srgbClr val="F0F5F9"/>
    <a:srgbClr val="918026"/>
    <a:srgbClr val="DFD730"/>
    <a:srgbClr val="C3383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51" autoAdjust="0"/>
    <p:restoredTop sz="96277" autoAdjust="0"/>
  </p:normalViewPr>
  <p:slideViewPr>
    <p:cSldViewPr snapToGrid="0" snapToObjects="1">
      <p:cViewPr varScale="1">
        <p:scale>
          <a:sx n="118" d="100"/>
          <a:sy n="118" d="100"/>
        </p:scale>
        <p:origin x="216" y="101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notesMaster" Target="notesMasters/notes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handoutMaster" Target="handoutMasters/handoutMaster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7752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291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6799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9927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118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644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0339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9394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932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9316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871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938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5196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3354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6121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195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443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98910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564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5563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9384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80854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48915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008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54893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952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9837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1141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0644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515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74298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48243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99181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5212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68947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653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9113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06662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18098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51072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CDECF-4A22-4409-9192-D7D410EAEFA4}" type="slidenum">
              <a:rPr lang="en-US" smtClean="0"/>
              <a:t>254</a:t>
            </a:fld>
            <a:endParaRPr lang="en-US"/>
          </a:p>
        </p:txBody>
      </p:sp>
    </p:spTree>
    <p:extLst>
      <p:ext uri="{BB962C8B-B14F-4D97-AF65-F5344CB8AC3E}">
        <p14:creationId xmlns:p14="http://schemas.microsoft.com/office/powerpoint/2010/main" val="9478322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63484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41444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286393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542607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0373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28583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6928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909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2976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5">
            <a:alpha val="50000"/>
          </a:schemeClr>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5B9670-E5F5-777E-2D53-28A28BB9367D}"/>
              </a:ext>
            </a:extLst>
          </p:cNvPr>
          <p:cNvSpPr>
            <a:spLocks noGrp="1"/>
          </p:cNvSpPr>
          <p:nvPr>
            <p:ph type="pic" sz="quarter" idx="10"/>
          </p:nvPr>
        </p:nvSpPr>
        <p:spPr>
          <a:xfrm>
            <a:off x="-1" y="0"/>
            <a:ext cx="9144000" cy="5143500"/>
          </a:xfrm>
        </p:spPr>
        <p:txBody>
          <a:bodyPr/>
          <a:lstStyle>
            <a:lvl1pPr marL="0" indent="0">
              <a:buNone/>
              <a:defRPr/>
            </a:lvl1pPr>
          </a:lstStyle>
          <a:p>
            <a:endParaRPr lang="en-US"/>
          </a:p>
        </p:txBody>
      </p:sp>
      <p:sp>
        <p:nvSpPr>
          <p:cNvPr id="2" name="Title 1">
            <a:extLst>
              <a:ext uri="{FF2B5EF4-FFF2-40B4-BE49-F238E27FC236}">
                <a16:creationId xmlns:a16="http://schemas.microsoft.com/office/drawing/2014/main" id="{23073B8D-22D2-77BA-916C-1971220451F6}"/>
              </a:ext>
            </a:extLst>
          </p:cNvPr>
          <p:cNvSpPr>
            <a:spLocks noGrp="1"/>
          </p:cNvSpPr>
          <p:nvPr>
            <p:ph type="title"/>
          </p:nvPr>
        </p:nvSpPr>
        <p:spPr>
          <a:xfrm>
            <a:off x="-1" y="0"/>
            <a:ext cx="9144001" cy="5143500"/>
          </a:xfrm>
          <a:solidFill>
            <a:schemeClr val="accent6">
              <a:alpha val="50000"/>
            </a:schemeClr>
          </a:solidFill>
        </p:spPr>
        <p:txBody>
          <a:bodyPr wrap="square">
            <a:noAutofit/>
          </a:bodyPr>
          <a:lstStyle>
            <a:lvl1pPr>
              <a:lnSpc>
                <a:spcPct val="80000"/>
              </a:lnSpc>
              <a:defRPr sz="10900">
                <a:ln w="25400">
                  <a:solidFill>
                    <a:schemeClr val="tx1"/>
                  </a:solidFill>
                </a:ln>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023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56" r:id="rId9"/>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dirty="0">
                <a:solidFill>
                  <a:srgbClr val="26C9FD"/>
                </a:solidFill>
              </a:rPr>
              <a:t>ANNOUNCEMENTS</a:t>
            </a:r>
            <a:br>
              <a:rPr lang="en-US" sz="4000" b="1" dirty="0">
                <a:solidFill>
                  <a:srgbClr val="26C9FD"/>
                </a:solidFill>
              </a:rPr>
            </a:br>
            <a:r>
              <a:rPr lang="en-US" sz="2800" dirty="0">
                <a:solidFill>
                  <a:srgbClr val="26C9FD"/>
                </a:solidFill>
              </a:rPr>
              <a:t>today is No Laptop Monday!</a:t>
            </a:r>
            <a:r>
              <a:rPr lang="en-US" sz="2800" dirty="0">
                <a:solidFill>
                  <a:schemeClr val="accent1">
                    <a:lumMod val="20000"/>
                    <a:lumOff val="80000"/>
                  </a:schemeClr>
                </a:solidFill>
              </a:rPr>
              <a:t> 🙅‍♂️💻🎉</a:t>
            </a:r>
            <a:br>
              <a:rPr lang="en-US" sz="2800" dirty="0"/>
            </a:br>
            <a:br>
              <a:rPr lang="en-US" sz="2800" b="1" dirty="0"/>
            </a:br>
            <a:r>
              <a:rPr lang="en-US" sz="3600" b="1" dirty="0">
                <a:solidFill>
                  <a:srgbClr val="FF6DC6"/>
                </a:solidFill>
              </a:rPr>
              <a:t>WARMUP</a:t>
            </a:r>
            <a:br>
              <a:rPr lang="en-US" sz="3600" b="1" dirty="0">
                <a:solidFill>
                  <a:srgbClr val="FF6DC6"/>
                </a:solidFill>
              </a:rPr>
            </a:br>
            <a:r>
              <a:rPr lang="en-US" sz="1600" dirty="0">
                <a:solidFill>
                  <a:srgbClr val="FF6DC6"/>
                </a:solidFill>
              </a:rPr>
              <a:t>(discuss with people you don't know)</a:t>
            </a:r>
            <a:br>
              <a:rPr lang="en-US" sz="3600" b="1" dirty="0">
                <a:solidFill>
                  <a:srgbClr val="FF6DC6"/>
                </a:solidFill>
              </a:rPr>
            </a:br>
            <a:r>
              <a:rPr lang="en-US" sz="2800" dirty="0">
                <a:solidFill>
                  <a:srgbClr val="FF6DC6"/>
                </a:solidFill>
              </a:rPr>
              <a:t>what does 2 + 2 like...</a:t>
            </a:r>
            <a:r>
              <a:rPr lang="en-US" sz="2800" i="1" dirty="0">
                <a:solidFill>
                  <a:srgbClr val="FF6DC6"/>
                </a:solidFill>
              </a:rPr>
              <a:t>mean</a:t>
            </a:r>
            <a:r>
              <a:rPr lang="en-US" sz="2800" dirty="0">
                <a:solidFill>
                  <a:srgbClr val="FF6DC6"/>
                </a:solidFill>
              </a:rPr>
              <a:t>?</a:t>
            </a:r>
            <a:r>
              <a:rPr lang="en-US" sz="2800" dirty="0">
                <a:solidFill>
                  <a:schemeClr val="accent2">
                    <a:lumMod val="20000"/>
                    <a:lumOff val="80000"/>
                  </a:schemeClr>
                </a:solidFill>
              </a:rPr>
              <a:t> 🧠</a:t>
            </a:r>
            <a:br>
              <a:rPr lang="en-US" sz="2800" dirty="0"/>
            </a:br>
            <a:br>
              <a:rPr lang="en-US" sz="2800" dirty="0"/>
            </a:br>
            <a:r>
              <a:rPr lang="en-US" sz="3600" b="1" dirty="0">
                <a:solidFill>
                  <a:schemeClr val="accent3">
                    <a:lumMod val="40000"/>
                    <a:lumOff val="60000"/>
                  </a:schemeClr>
                </a:solidFill>
              </a:rPr>
              <a:t>🌞 </a:t>
            </a:r>
            <a:r>
              <a:rPr lang="en-US" sz="3600" b="1" dirty="0">
                <a:solidFill>
                  <a:srgbClr val="FDD63E"/>
                </a:solidFill>
              </a:rPr>
              <a:t>TODAY</a:t>
            </a:r>
            <a:br>
              <a:rPr lang="en-US" sz="3600" b="1" dirty="0">
                <a:solidFill>
                  <a:srgbClr val="FDD63E"/>
                </a:solidFill>
              </a:rPr>
            </a:br>
            <a:r>
              <a:rPr lang="en-US" sz="2800" dirty="0">
                <a:solidFill>
                  <a:srgbClr val="FDD63E"/>
                </a:solidFill>
              </a:rPr>
              <a:t>Fundamentals of Java Part 1 </a:t>
            </a:r>
            <a:endParaRPr lang="en-US" sz="3600" b="1" dirty="0">
              <a:solidFill>
                <a:srgbClr val="FDD63E"/>
              </a:solidFill>
            </a:endParaRPr>
          </a:p>
        </p:txBody>
      </p:sp>
    </p:spTree>
    <p:extLst>
      <p:ext uri="{BB962C8B-B14F-4D97-AF65-F5344CB8AC3E}">
        <p14:creationId xmlns:p14="http://schemas.microsoft.com/office/powerpoint/2010/main" val="2719186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dirty="0"/>
              <a:t>a </a:t>
            </a:r>
            <a:r>
              <a:rPr lang="en-US" b="1" dirty="0">
                <a:solidFill>
                  <a:srgbClr val="000080"/>
                </a:solidFill>
                <a:latin typeface="Consolas" panose="020B0609020204030204" pitchFamily="49" charset="0"/>
              </a:rPr>
              <a:t>char</a:t>
            </a:r>
            <a:r>
              <a:rPr lang="en-US" dirty="0"/>
              <a:t> is an integer type</a:t>
            </a:r>
          </a:p>
          <a:p>
            <a:pPr lvl="1"/>
            <a:r>
              <a:rPr lang="en-US" dirty="0"/>
              <a:t>each </a:t>
            </a:r>
            <a:r>
              <a:rPr lang="en-US" dirty="0">
                <a:solidFill>
                  <a:srgbClr val="000080"/>
                </a:solidFill>
                <a:latin typeface="Consolas" panose="020B0609020204030204" pitchFamily="49" charset="0"/>
              </a:rPr>
              <a:t>char</a:t>
            </a:r>
            <a:r>
              <a:rPr lang="en-US" dirty="0"/>
              <a:t> has a corresponding integer, for example </a:t>
            </a:r>
            <a:r>
              <a:rPr lang="en-US" dirty="0">
                <a:latin typeface="Consolas" panose="020B0609020204030204" pitchFamily="49" charset="0"/>
              </a:rPr>
              <a:t>(</a:t>
            </a:r>
            <a:r>
              <a:rPr lang="en-US" dirty="0">
                <a:solidFill>
                  <a:srgbClr val="FF00FF"/>
                </a:solidFill>
                <a:latin typeface="Consolas" panose="020B0609020204030204" pitchFamily="49" charset="0"/>
              </a:rPr>
              <a:t>'a'</a:t>
            </a:r>
            <a:r>
              <a:rPr lang="en-US" dirty="0"/>
              <a:t> </a:t>
            </a:r>
            <a:r>
              <a:rPr lang="en-US" dirty="0">
                <a:latin typeface="Consolas" panose="020B0609020204030204" pitchFamily="49" charset="0"/>
              </a:rPr>
              <a:t>==</a:t>
            </a:r>
            <a:r>
              <a:rPr lang="en-US" dirty="0"/>
              <a:t> </a:t>
            </a:r>
            <a:r>
              <a:rPr lang="en-US" dirty="0">
                <a:solidFill>
                  <a:srgbClr val="02B5B5"/>
                </a:solidFill>
                <a:latin typeface="Consolas" panose="020B0609020204030204" pitchFamily="49" charset="0"/>
              </a:rPr>
              <a:t>97</a:t>
            </a:r>
            <a:r>
              <a:rPr lang="en-US" dirty="0">
                <a:latin typeface="Consolas" panose="020B0609020204030204" pitchFamily="49" charset="0"/>
              </a:rPr>
              <a:t>)</a:t>
            </a:r>
            <a:endParaRPr lang="en-US" dirty="0"/>
          </a:p>
          <a:p>
            <a:pPr lvl="1"/>
            <a:r>
              <a:rPr lang="en-US" dirty="0"/>
              <a:t>the letters are in order </a:t>
            </a:r>
            <a:r>
              <a:rPr lang="en-US" dirty="0">
                <a:latin typeface="Consolas" panose="020B0609020204030204" pitchFamily="49" charset="0"/>
              </a:rPr>
              <a:t>(</a:t>
            </a:r>
            <a:r>
              <a:rPr lang="en-US" dirty="0">
                <a:solidFill>
                  <a:srgbClr val="FF00FF"/>
                </a:solidFill>
                <a:latin typeface="Consolas" panose="020B0609020204030204" pitchFamily="49" charset="0"/>
              </a:rPr>
              <a:t>'a'</a:t>
            </a:r>
            <a:r>
              <a:rPr lang="en-US" dirty="0">
                <a:latin typeface="Consolas" panose="020B0609020204030204" pitchFamily="49" charset="0"/>
              </a:rPr>
              <a:t> == </a:t>
            </a:r>
            <a:r>
              <a:rPr lang="en-US" dirty="0">
                <a:solidFill>
                  <a:srgbClr val="02B5B5"/>
                </a:solidFill>
                <a:latin typeface="Consolas" panose="020B0609020204030204" pitchFamily="49" charset="0"/>
              </a:rPr>
              <a:t>97</a:t>
            </a:r>
            <a:r>
              <a:rPr lang="en-US" dirty="0">
                <a:latin typeface="Consolas" panose="020B0609020204030204" pitchFamily="49" charset="0"/>
              </a:rPr>
              <a:t>)</a:t>
            </a:r>
            <a:r>
              <a:rPr lang="en-US" dirty="0"/>
              <a:t>, </a:t>
            </a:r>
            <a:r>
              <a:rPr lang="en-US" dirty="0">
                <a:latin typeface="Consolas" panose="020B0609020204030204" pitchFamily="49" charset="0"/>
              </a:rPr>
              <a:t>(</a:t>
            </a:r>
            <a:r>
              <a:rPr lang="en-US" dirty="0">
                <a:solidFill>
                  <a:srgbClr val="FF00FF"/>
                </a:solidFill>
                <a:latin typeface="Consolas" panose="020B0609020204030204" pitchFamily="49" charset="0"/>
              </a:rPr>
              <a:t>'b'</a:t>
            </a:r>
            <a:r>
              <a:rPr lang="en-US" dirty="0">
                <a:latin typeface="Consolas" panose="020B0609020204030204" pitchFamily="49" charset="0"/>
              </a:rPr>
              <a:t> == </a:t>
            </a:r>
            <a:r>
              <a:rPr lang="en-US" dirty="0">
                <a:solidFill>
                  <a:srgbClr val="02B5B5"/>
                </a:solidFill>
                <a:latin typeface="Consolas" panose="020B0609020204030204" pitchFamily="49" charset="0"/>
              </a:rPr>
              <a:t>98</a:t>
            </a:r>
            <a:r>
              <a:rPr lang="en-US" dirty="0">
                <a:latin typeface="Consolas" panose="020B0609020204030204" pitchFamily="49" charset="0"/>
              </a:rPr>
              <a:t>)</a:t>
            </a:r>
            <a:r>
              <a:rPr lang="en-US" dirty="0"/>
              <a:t>, </a:t>
            </a:r>
            <a:r>
              <a:rPr lang="en-US" dirty="0">
                <a:latin typeface="Consolas" panose="020B0609020204030204" pitchFamily="49" charset="0"/>
              </a:rPr>
              <a:t>(</a:t>
            </a:r>
            <a:r>
              <a:rPr lang="en-US" dirty="0">
                <a:solidFill>
                  <a:srgbClr val="FF00FF"/>
                </a:solidFill>
                <a:latin typeface="Consolas" panose="020B0609020204030204" pitchFamily="49" charset="0"/>
              </a:rPr>
              <a:t>'c'</a:t>
            </a:r>
            <a:r>
              <a:rPr lang="en-US" dirty="0">
                <a:latin typeface="Consolas" panose="020B0609020204030204" pitchFamily="49" charset="0"/>
              </a:rPr>
              <a:t> == </a:t>
            </a:r>
            <a:r>
              <a:rPr lang="en-US" dirty="0">
                <a:solidFill>
                  <a:srgbClr val="02B5B5"/>
                </a:solidFill>
                <a:latin typeface="Consolas" panose="020B0609020204030204" pitchFamily="49" charset="0"/>
              </a:rPr>
              <a:t>99</a:t>
            </a:r>
            <a:r>
              <a:rPr lang="en-US" dirty="0">
                <a:latin typeface="Consolas" panose="020B0609020204030204" pitchFamily="49" charset="0"/>
              </a:rPr>
              <a:t>)</a:t>
            </a:r>
            <a:r>
              <a:rPr lang="en-US" dirty="0"/>
              <a:t>...</a:t>
            </a:r>
          </a:p>
          <a:p>
            <a:pPr lvl="1"/>
            <a:r>
              <a:rPr lang="en-US" dirty="0"/>
              <a:t>the numbers are also in order </a:t>
            </a:r>
            <a:r>
              <a:rPr lang="en-US" dirty="0">
                <a:latin typeface="Consolas" panose="020B0609020204030204" pitchFamily="49" charset="0"/>
              </a:rPr>
              <a:t>(</a:t>
            </a:r>
            <a:r>
              <a:rPr lang="en-US" dirty="0">
                <a:solidFill>
                  <a:srgbClr val="FF00FF"/>
                </a:solidFill>
                <a:latin typeface="Consolas" panose="020B0609020204030204" pitchFamily="49" charset="0"/>
              </a:rPr>
              <a:t>'0'</a:t>
            </a:r>
            <a:r>
              <a:rPr lang="en-US" dirty="0">
                <a:latin typeface="Consolas" panose="020B0609020204030204" pitchFamily="49" charset="0"/>
              </a:rPr>
              <a:t> == </a:t>
            </a:r>
            <a:r>
              <a:rPr lang="en-US" dirty="0">
                <a:solidFill>
                  <a:srgbClr val="02B5B5"/>
                </a:solidFill>
                <a:latin typeface="Consolas" panose="020B0609020204030204" pitchFamily="49" charset="0"/>
              </a:rPr>
              <a:t>48</a:t>
            </a:r>
            <a:r>
              <a:rPr lang="en-US" dirty="0">
                <a:latin typeface="Consolas" panose="020B0609020204030204" pitchFamily="49" charset="0"/>
              </a:rPr>
              <a:t>)</a:t>
            </a:r>
            <a:r>
              <a:rPr lang="en-US" dirty="0"/>
              <a:t>, </a:t>
            </a:r>
            <a:r>
              <a:rPr lang="en-US" dirty="0">
                <a:latin typeface="Consolas" panose="020B0609020204030204" pitchFamily="49" charset="0"/>
              </a:rPr>
              <a:t>(</a:t>
            </a:r>
            <a:r>
              <a:rPr lang="en-US" dirty="0">
                <a:solidFill>
                  <a:srgbClr val="FF00FF"/>
                </a:solidFill>
                <a:latin typeface="Consolas" panose="020B0609020204030204" pitchFamily="49" charset="0"/>
              </a:rPr>
              <a:t>'1'</a:t>
            </a:r>
            <a:r>
              <a:rPr lang="en-US" dirty="0">
                <a:latin typeface="Consolas" panose="020B0609020204030204" pitchFamily="49" charset="0"/>
              </a:rPr>
              <a:t> == </a:t>
            </a:r>
            <a:r>
              <a:rPr lang="en-US" dirty="0">
                <a:solidFill>
                  <a:srgbClr val="02B5B5"/>
                </a:solidFill>
                <a:latin typeface="Consolas" panose="020B0609020204030204" pitchFamily="49" charset="0"/>
              </a:rPr>
              <a:t>49</a:t>
            </a:r>
            <a:r>
              <a:rPr lang="en-US" dirty="0">
                <a:latin typeface="Consolas" panose="020B0609020204030204" pitchFamily="49" charset="0"/>
              </a:rPr>
              <a:t>)</a:t>
            </a:r>
            <a:r>
              <a:rPr lang="en-US" dirty="0"/>
              <a:t>...</a:t>
            </a:r>
          </a:p>
          <a:p>
            <a:pPr lvl="1"/>
            <a:r>
              <a:rPr lang="en-US" dirty="0"/>
              <a:t>you can do math with </a:t>
            </a:r>
            <a:r>
              <a:rPr lang="en-US" dirty="0">
                <a:solidFill>
                  <a:srgbClr val="000080"/>
                </a:solidFill>
                <a:latin typeface="Consolas" panose="020B0609020204030204" pitchFamily="49" charset="0"/>
              </a:rPr>
              <a:t>char</a:t>
            </a:r>
            <a:r>
              <a:rPr lang="en-US" dirty="0"/>
              <a:t>'s</a:t>
            </a:r>
          </a:p>
          <a:p>
            <a:pPr lvl="2"/>
            <a:r>
              <a:rPr lang="en-US" dirty="0">
                <a:solidFill>
                  <a:srgbClr val="000080"/>
                </a:solidFill>
                <a:latin typeface="Consolas" panose="020B0609020204030204" pitchFamily="49" charset="0"/>
              </a:rPr>
              <a:t>char</a:t>
            </a:r>
            <a:r>
              <a:rPr lang="en-US" dirty="0">
                <a:solidFill>
                  <a:srgbClr val="12191C"/>
                </a:solidFill>
                <a:latin typeface="Consolas" panose="020B0609020204030204" pitchFamily="49" charset="0"/>
              </a:rPr>
              <a:t> foo </a:t>
            </a:r>
            <a:r>
              <a:rPr lang="en-US" dirty="0">
                <a:latin typeface="Consolas" panose="020B0609020204030204" pitchFamily="49" charset="0"/>
              </a:rPr>
              <a:t>= </a:t>
            </a:r>
            <a:r>
              <a:rPr lang="en-US" dirty="0">
                <a:solidFill>
                  <a:srgbClr val="FF00FF"/>
                </a:solidFill>
                <a:latin typeface="Consolas" panose="020B0609020204030204" pitchFamily="49" charset="0"/>
              </a:rPr>
              <a:t>'a'</a:t>
            </a:r>
            <a:r>
              <a:rPr lang="en-US" dirty="0">
                <a:latin typeface="Consolas" panose="020B0609020204030204" pitchFamily="49" charset="0"/>
              </a:rPr>
              <a:t> + </a:t>
            </a:r>
            <a:r>
              <a:rPr lang="en-US" dirty="0">
                <a:solidFill>
                  <a:srgbClr val="02B5B5"/>
                </a:solidFill>
                <a:latin typeface="Consolas" panose="020B0609020204030204" pitchFamily="49" charset="0"/>
              </a:rPr>
              <a:t>2</a:t>
            </a:r>
            <a:r>
              <a:rPr lang="en-US" dirty="0">
                <a:solidFill>
                  <a:srgbClr val="12191C"/>
                </a:solidFill>
                <a:latin typeface="Consolas" panose="020B0609020204030204" pitchFamily="49" charset="0"/>
              </a:rPr>
              <a:t>;</a:t>
            </a:r>
            <a:r>
              <a:rPr lang="en-US" dirty="0">
                <a:solidFill>
                  <a:srgbClr val="007B00"/>
                </a:solidFill>
                <a:latin typeface="Consolas" panose="020B0609020204030204" pitchFamily="49" charset="0"/>
              </a:rPr>
              <a:t> // foo is 'c'</a:t>
            </a:r>
          </a:p>
          <a:p>
            <a:pPr lvl="2"/>
            <a:r>
              <a:rPr lang="en-US" dirty="0">
                <a:solidFill>
                  <a:srgbClr val="000080"/>
                </a:solidFill>
                <a:latin typeface="Consolas" panose="020B0609020204030204" pitchFamily="49" charset="0"/>
              </a:rPr>
              <a:t>char</a:t>
            </a:r>
            <a:r>
              <a:rPr lang="en-US" dirty="0">
                <a:solidFill>
                  <a:srgbClr val="12191C"/>
                </a:solidFill>
                <a:latin typeface="Consolas" panose="020B0609020204030204" pitchFamily="49" charset="0"/>
              </a:rPr>
              <a:t> bar </a:t>
            </a:r>
            <a:r>
              <a:rPr lang="en-US" dirty="0">
                <a:latin typeface="Consolas" panose="020B0609020204030204" pitchFamily="49" charset="0"/>
              </a:rPr>
              <a:t>=</a:t>
            </a:r>
            <a:r>
              <a:rPr lang="en-US" dirty="0">
                <a:solidFill>
                  <a:srgbClr val="12191C"/>
                </a:solidFill>
                <a:latin typeface="Consolas" panose="020B0609020204030204" pitchFamily="49" charset="0"/>
              </a:rPr>
              <a:t> </a:t>
            </a:r>
            <a:r>
              <a:rPr lang="en-US" dirty="0">
                <a:solidFill>
                  <a:srgbClr val="FF00FF"/>
                </a:solidFill>
                <a:latin typeface="Consolas" panose="020B0609020204030204" pitchFamily="49" charset="0"/>
              </a:rPr>
              <a:t>'0'</a:t>
            </a:r>
            <a:r>
              <a:rPr lang="en-US" dirty="0">
                <a:solidFill>
                  <a:srgbClr val="12191C"/>
                </a:solidFill>
                <a:latin typeface="Consolas" panose="020B0609020204030204" pitchFamily="49" charset="0"/>
              </a:rPr>
              <a:t> </a:t>
            </a:r>
            <a:r>
              <a:rPr lang="en-US" dirty="0">
                <a:latin typeface="Consolas" panose="020B0609020204030204" pitchFamily="49" charset="0"/>
              </a:rPr>
              <a:t>+</a:t>
            </a:r>
            <a:r>
              <a:rPr lang="en-US" dirty="0">
                <a:solidFill>
                  <a:srgbClr val="12191C"/>
                </a:solidFill>
                <a:latin typeface="Consolas" panose="020B0609020204030204" pitchFamily="49" charset="0"/>
              </a:rPr>
              <a:t> </a:t>
            </a:r>
            <a:r>
              <a:rPr lang="en-US" dirty="0">
                <a:solidFill>
                  <a:srgbClr val="02B5B5"/>
                </a:solidFill>
                <a:latin typeface="Consolas" panose="020B0609020204030204" pitchFamily="49" charset="0"/>
              </a:rPr>
              <a:t>7</a:t>
            </a:r>
            <a:r>
              <a:rPr lang="en-US" dirty="0">
                <a:solidFill>
                  <a:srgbClr val="12191C"/>
                </a:solidFill>
                <a:latin typeface="Consolas" panose="020B0609020204030204" pitchFamily="49" charset="0"/>
              </a:rPr>
              <a:t>;</a:t>
            </a:r>
            <a:r>
              <a:rPr lang="en-US" dirty="0">
                <a:solidFill>
                  <a:srgbClr val="007B00"/>
                </a:solidFill>
                <a:latin typeface="Consolas" panose="020B0609020204030204" pitchFamily="49" charset="0"/>
              </a:rPr>
              <a:t> // bar is '7'</a:t>
            </a:r>
          </a:p>
          <a:p>
            <a:pPr lvl="2"/>
            <a:r>
              <a:rPr lang="en-US" dirty="0">
                <a:solidFill>
                  <a:srgbClr val="000080"/>
                </a:solidFill>
                <a:latin typeface="Consolas" panose="020B0609020204030204" pitchFamily="49" charset="0"/>
              </a:rPr>
              <a:t>int</a:t>
            </a:r>
            <a:r>
              <a:rPr lang="en-US" dirty="0">
                <a:solidFill>
                  <a:srgbClr val="12191C"/>
                </a:solidFill>
                <a:latin typeface="Consolas" panose="020B0609020204030204" pitchFamily="49" charset="0"/>
              </a:rPr>
              <a:t>  </a:t>
            </a:r>
            <a:r>
              <a:rPr lang="en-US" dirty="0" err="1">
                <a:solidFill>
                  <a:srgbClr val="12191C"/>
                </a:solidFill>
                <a:latin typeface="Consolas" panose="020B0609020204030204" pitchFamily="49" charset="0"/>
              </a:rPr>
              <a:t>baz</a:t>
            </a:r>
            <a:r>
              <a:rPr lang="en-US" dirty="0">
                <a:solidFill>
                  <a:srgbClr val="12191C"/>
                </a:solidFill>
                <a:latin typeface="Consolas" panose="020B0609020204030204" pitchFamily="49" charset="0"/>
              </a:rPr>
              <a:t> </a:t>
            </a:r>
            <a:r>
              <a:rPr lang="en-US" dirty="0">
                <a:latin typeface="Consolas" panose="020B0609020204030204" pitchFamily="49" charset="0"/>
              </a:rPr>
              <a:t>=</a:t>
            </a:r>
            <a:r>
              <a:rPr lang="en-US" dirty="0">
                <a:solidFill>
                  <a:srgbClr val="12191C"/>
                </a:solidFill>
                <a:latin typeface="Consolas" panose="020B0609020204030204" pitchFamily="49" charset="0"/>
              </a:rPr>
              <a:t> </a:t>
            </a:r>
            <a:r>
              <a:rPr lang="en-US" dirty="0">
                <a:solidFill>
                  <a:srgbClr val="FF00FF"/>
                </a:solidFill>
                <a:latin typeface="Consolas" panose="020B0609020204030204" pitchFamily="49" charset="0"/>
              </a:rPr>
              <a:t>'6'</a:t>
            </a:r>
            <a:r>
              <a:rPr lang="en-US" dirty="0">
                <a:solidFill>
                  <a:srgbClr val="12191C"/>
                </a:solidFill>
                <a:latin typeface="Consolas" panose="020B0609020204030204" pitchFamily="49" charset="0"/>
              </a:rPr>
              <a:t> </a:t>
            </a:r>
            <a:r>
              <a:rPr lang="en-US" dirty="0">
                <a:latin typeface="Consolas" panose="020B0609020204030204" pitchFamily="49" charset="0"/>
              </a:rPr>
              <a:t>-</a:t>
            </a:r>
            <a:r>
              <a:rPr lang="en-US" dirty="0">
                <a:solidFill>
                  <a:srgbClr val="12191C"/>
                </a:solidFill>
                <a:latin typeface="Consolas" panose="020B0609020204030204" pitchFamily="49" charset="0"/>
              </a:rPr>
              <a:t> </a:t>
            </a:r>
            <a:r>
              <a:rPr lang="en-US" dirty="0">
                <a:solidFill>
                  <a:srgbClr val="FF00FF"/>
                </a:solidFill>
                <a:latin typeface="Consolas" panose="020B0609020204030204" pitchFamily="49" charset="0"/>
              </a:rPr>
              <a:t>'0'</a:t>
            </a:r>
            <a:r>
              <a:rPr lang="en-US" dirty="0">
                <a:solidFill>
                  <a:srgbClr val="12191C"/>
                </a:solidFill>
                <a:latin typeface="Consolas" panose="020B0609020204030204" pitchFamily="49" charset="0"/>
              </a:rPr>
              <a:t>; </a:t>
            </a:r>
            <a:r>
              <a:rPr lang="en-US" dirty="0">
                <a:solidFill>
                  <a:srgbClr val="007B00"/>
                </a:solidFill>
                <a:latin typeface="Consolas" panose="020B0609020204030204" pitchFamily="49" charset="0"/>
              </a:rPr>
              <a:t>// </a:t>
            </a:r>
            <a:r>
              <a:rPr lang="en-US" dirty="0" err="1">
                <a:solidFill>
                  <a:srgbClr val="007B00"/>
                </a:solidFill>
                <a:latin typeface="Consolas" panose="020B0609020204030204" pitchFamily="49" charset="0"/>
              </a:rPr>
              <a:t>baz</a:t>
            </a:r>
            <a:r>
              <a:rPr lang="en-US" dirty="0">
                <a:solidFill>
                  <a:srgbClr val="007B00"/>
                </a:solidFill>
                <a:latin typeface="Consolas" panose="020B0609020204030204" pitchFamily="49" charset="0"/>
              </a:rPr>
              <a:t> is 6</a:t>
            </a:r>
          </a:p>
          <a:p>
            <a:pPr lvl="2"/>
            <a:endParaRPr lang="en-US" dirty="0">
              <a:solidFill>
                <a:srgbClr val="12191C"/>
              </a:solidFill>
              <a:latin typeface="Consolas" panose="020B0609020204030204" pitchFamily="49" charset="0"/>
            </a:endParaRPr>
          </a:p>
          <a:p>
            <a:pPr lvl="2"/>
            <a:endParaRPr lang="en-US" dirty="0"/>
          </a:p>
          <a:p>
            <a:pPr marL="0" indent="0">
              <a:buNone/>
            </a:pPr>
            <a:endParaRPr lang="en-US" dirty="0">
              <a:latin typeface="+mj-lt"/>
            </a:endParaRPr>
          </a:p>
        </p:txBody>
      </p:sp>
    </p:spTree>
    <p:extLst>
      <p:ext uri="{BB962C8B-B14F-4D97-AF65-F5344CB8AC3E}">
        <p14:creationId xmlns:p14="http://schemas.microsoft.com/office/powerpoint/2010/main" val="40353031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222" t="-299"/>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F92-1584-E932-0CDF-C32590BC1F05}"/>
              </a:ext>
            </a:extLst>
          </p:cNvPr>
          <p:cNvSpPr>
            <a:spLocks noGrp="1"/>
          </p:cNvSpPr>
          <p:nvPr>
            <p:ph type="title"/>
          </p:nvPr>
        </p:nvSpPr>
        <p:spPr/>
        <p:txBody>
          <a:bodyPr/>
          <a:lstStyle/>
          <a:p>
            <a:r>
              <a:rPr lang="en-US" b="1"/>
              <a:t>extra time: </a:t>
            </a:r>
            <a:r>
              <a:rPr lang="en-US"/>
              <a:t>practice exam questions 🤷‍♂️</a:t>
            </a:r>
            <a:endParaRPr lang="en-US" b="1"/>
          </a:p>
        </p:txBody>
      </p:sp>
    </p:spTree>
    <p:extLst>
      <p:ext uri="{BB962C8B-B14F-4D97-AF65-F5344CB8AC3E}">
        <p14:creationId xmlns:p14="http://schemas.microsoft.com/office/powerpoint/2010/main" val="24214370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pPr algn="l"/>
            <a:r>
              <a:rPr lang="en-US" sz="4000" b="1" dirty="0">
                <a:solidFill>
                  <a:srgbClr val="26C9FD"/>
                </a:solidFill>
              </a:rPr>
              <a:t>ANNOUNCEMENTS</a:t>
            </a:r>
            <a:br>
              <a:rPr lang="en-US" sz="4000" b="1" dirty="0">
                <a:solidFill>
                  <a:srgbClr val="26C9FD"/>
                </a:solidFill>
              </a:rPr>
            </a:br>
            <a:r>
              <a:rPr lang="en-US" sz="2800" dirty="0">
                <a:solidFill>
                  <a:srgbClr val="26C9FD"/>
                </a:solidFill>
              </a:rPr>
              <a:t>today is No Laptop Monday</a:t>
            </a:r>
            <a:br>
              <a:rPr lang="en-US" sz="2800" dirty="0"/>
            </a:br>
            <a:br>
              <a:rPr lang="en-US" sz="2800" b="1" dirty="0"/>
            </a:br>
            <a:r>
              <a:rPr lang="en-US" sz="3600" b="1" dirty="0">
                <a:solidFill>
                  <a:schemeClr val="accent1">
                    <a:lumMod val="60000"/>
                    <a:lumOff val="40000"/>
                  </a:schemeClr>
                </a:solidFill>
              </a:rPr>
              <a:t>WARMUP</a:t>
            </a:r>
            <a:br>
              <a:rPr lang="en-US" sz="3600" b="1" dirty="0">
                <a:solidFill>
                  <a:schemeClr val="accent1">
                    <a:lumMod val="60000"/>
                    <a:lumOff val="40000"/>
                  </a:schemeClr>
                </a:solidFill>
              </a:rPr>
            </a:br>
            <a:r>
              <a:rPr lang="en-US" sz="2800" dirty="0">
                <a:solidFill>
                  <a:schemeClr val="accent1">
                    <a:lumMod val="60000"/>
                    <a:lumOff val="40000"/>
                  </a:schemeClr>
                </a:solidFill>
              </a:rPr>
              <a:t>how many arrays</a:t>
            </a:r>
            <a:br>
              <a:rPr lang="en-US" sz="2800" dirty="0">
                <a:solidFill>
                  <a:schemeClr val="accent1">
                    <a:lumMod val="60000"/>
                    <a:lumOff val="40000"/>
                  </a:schemeClr>
                </a:solidFill>
              </a:rPr>
            </a:br>
            <a:r>
              <a:rPr lang="en-US" sz="2800" dirty="0">
                <a:solidFill>
                  <a:schemeClr val="accent1">
                    <a:lumMod val="60000"/>
                    <a:lumOff val="40000"/>
                  </a:schemeClr>
                </a:solidFill>
              </a:rPr>
              <a:t>does this app use? </a:t>
            </a:r>
            <a:br>
              <a:rPr lang="en-US" sz="2800" dirty="0">
                <a:solidFill>
                  <a:schemeClr val="accent1">
                    <a:lumMod val="60000"/>
                    <a:lumOff val="40000"/>
                  </a:schemeClr>
                </a:solidFill>
              </a:rPr>
            </a:br>
            <a:r>
              <a:rPr lang="en-US" sz="2800" dirty="0">
                <a:solidFill>
                  <a:schemeClr val="accent1">
                    <a:lumMod val="60000"/>
                    <a:lumOff val="40000"/>
                  </a:schemeClr>
                </a:solidFill>
              </a:rPr>
              <a:t>(answer on Friday)</a:t>
            </a:r>
            <a:br>
              <a:rPr lang="en-US" sz="2800" dirty="0"/>
            </a:br>
            <a:br>
              <a:rPr lang="en-US" sz="2800" dirty="0"/>
            </a:br>
            <a:r>
              <a:rPr lang="en-US" sz="3600" b="1" dirty="0">
                <a:solidFill>
                  <a:srgbClr val="FDD63E"/>
                </a:solidFill>
              </a:rPr>
              <a:t>TODAY</a:t>
            </a:r>
            <a:br>
              <a:rPr lang="en-US" sz="3600" b="1" dirty="0">
                <a:solidFill>
                  <a:srgbClr val="FDD63E"/>
                </a:solidFill>
              </a:rPr>
            </a:br>
            <a:r>
              <a:rPr lang="en-US" sz="2800" dirty="0">
                <a:solidFill>
                  <a:srgbClr val="FDD63E"/>
                </a:solidFill>
              </a:rPr>
              <a:t>arrays, aka, The Best Data Structure Ever </a:t>
            </a:r>
            <a:endParaRPr lang="en-US" sz="3600" b="1" dirty="0">
              <a:solidFill>
                <a:srgbClr val="FDD63E"/>
              </a:solidFill>
            </a:endParaRPr>
          </a:p>
        </p:txBody>
      </p:sp>
      <p:pic>
        <p:nvPicPr>
          <p:cNvPr id="1026" name="Picture 2" descr="Guess How Many Jelly Beans Competition Stock Photo - Download Image Now -  Jar, Jellybean, Forecasting - iStock">
            <a:extLst>
              <a:ext uri="{FF2B5EF4-FFF2-40B4-BE49-F238E27FC236}">
                <a16:creationId xmlns:a16="http://schemas.microsoft.com/office/drawing/2014/main" id="{73D3F83E-5C4D-81E9-08F3-9795A3BB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200" y="851254"/>
            <a:ext cx="2614730" cy="3440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EDEEB0-0788-9653-444F-10046B25DB74}"/>
              </a:ext>
            </a:extLst>
          </p:cNvPr>
          <p:cNvSpPr txBox="1"/>
          <p:nvPr/>
        </p:nvSpPr>
        <p:spPr>
          <a:xfrm>
            <a:off x="6317674" y="1730558"/>
            <a:ext cx="1163782" cy="307777"/>
          </a:xfrm>
          <a:prstGeom prst="rect">
            <a:avLst/>
          </a:prstGeom>
          <a:solidFill>
            <a:schemeClr val="bg1"/>
          </a:solidFill>
        </p:spPr>
        <p:txBody>
          <a:bodyPr wrap="square" rtlCol="0">
            <a:spAutoFit/>
          </a:bodyPr>
          <a:lstStyle/>
          <a:p>
            <a:pPr algn="ctr"/>
            <a:r>
              <a:rPr lang="en-US" sz="1400" dirty="0">
                <a:solidFill>
                  <a:srgbClr val="FF0000"/>
                </a:solidFill>
                <a:latin typeface="Comic Sans MS" panose="030F0902030302020204" pitchFamily="66" charset="0"/>
              </a:rPr>
              <a:t>arrays</a:t>
            </a:r>
          </a:p>
        </p:txBody>
      </p:sp>
    </p:spTree>
    <p:extLst>
      <p:ext uri="{BB962C8B-B14F-4D97-AF65-F5344CB8AC3E}">
        <p14:creationId xmlns:p14="http://schemas.microsoft.com/office/powerpoint/2010/main" val="2120615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988982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B12310-787D-26C5-D544-4AE56DA2B814}"/>
              </a:ext>
            </a:extLst>
          </p:cNvPr>
          <p:cNvSpPr>
            <a:spLocks noGrp="1"/>
          </p:cNvSpPr>
          <p:nvPr>
            <p:ph type="title"/>
          </p:nvPr>
        </p:nvSpPr>
        <p:spPr/>
        <p:txBody>
          <a:bodyPr/>
          <a:lstStyle/>
          <a:p>
            <a:r>
              <a:rPr lang="en-US" dirty="0"/>
              <a:t>arrays</a:t>
            </a:r>
          </a:p>
        </p:txBody>
      </p:sp>
    </p:spTree>
    <p:extLst>
      <p:ext uri="{BB962C8B-B14F-4D97-AF65-F5344CB8AC3E}">
        <p14:creationId xmlns:p14="http://schemas.microsoft.com/office/powerpoint/2010/main" val="18521902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dirty="0"/>
              <a:t>mental model of an array</a:t>
            </a:r>
          </a:p>
        </p:txBody>
      </p:sp>
    </p:spTree>
    <p:extLst>
      <p:ext uri="{BB962C8B-B14F-4D97-AF65-F5344CB8AC3E}">
        <p14:creationId xmlns:p14="http://schemas.microsoft.com/office/powerpoint/2010/main" val="39066691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dirty="0"/>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dirty="0"/>
              <a:t>elements live in equally-sized boxes all right next to each other</a:t>
            </a:r>
          </a:p>
          <a:p>
            <a:pPr lvl="1"/>
            <a:r>
              <a:rPr kumimoji="0" lang="en-US" sz="2400" b="0" i="0" u="none" strike="noStrike" kern="1200" cap="none" spc="0" normalizeH="0" baseline="0" noProof="0" dirty="0">
                <a:ln>
                  <a:noFill/>
                </a:ln>
                <a:solidFill>
                  <a:srgbClr val="000000"/>
                </a:solidFill>
                <a:effectLst/>
                <a:uLnTx/>
                <a:uFillTx/>
                <a:latin typeface="Arial"/>
                <a:ea typeface="Segoe UI Emoji" panose="020B0502040204020203" pitchFamily="34" charset="0"/>
                <a:cs typeface="+mn-cs"/>
              </a:rPr>
              <a:t>🟩🟩🟩🟩🟩🟩🟩🟩</a:t>
            </a:r>
            <a:endParaRPr lang="en-US" sz="2400" dirty="0">
              <a:solidFill>
                <a:srgbClr val="000000"/>
              </a:solidFill>
              <a:latin typeface="Arial"/>
            </a:endParaRPr>
          </a:p>
          <a:p>
            <a:pPr lvl="1"/>
            <a:r>
              <a:rPr lang="en-US" sz="2400" dirty="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dirty="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dirty="0"/>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dirty="0"/>
              <a:t>elements live in equally-sized boxes all right next to each other</a:t>
            </a:r>
          </a:p>
          <a:p>
            <a:pPr lvl="1"/>
            <a:r>
              <a:rPr kumimoji="0" lang="en-US" sz="2400" b="0" i="0" u="none" strike="noStrike" kern="1200" cap="none" spc="0" normalizeH="0" baseline="0" noProof="0" dirty="0">
                <a:ln>
                  <a:noFill/>
                </a:ln>
                <a:solidFill>
                  <a:srgbClr val="000000"/>
                </a:solidFill>
                <a:effectLst/>
                <a:uLnTx/>
                <a:uFillTx/>
                <a:latin typeface="Arial"/>
                <a:ea typeface="Segoe UI Emoji" panose="020B0502040204020203" pitchFamily="34" charset="0"/>
                <a:cs typeface="+mn-cs"/>
              </a:rPr>
              <a:t>🟩🟩🟩🟩🟩🟩🟩🟩</a:t>
            </a:r>
            <a:endParaRPr lang="en-US" sz="2400" dirty="0">
              <a:solidFill>
                <a:srgbClr val="000000"/>
              </a:solidFill>
              <a:latin typeface="Arial"/>
            </a:endParaRPr>
          </a:p>
          <a:p>
            <a:pPr lvl="1"/>
            <a:r>
              <a:rPr lang="en-US" sz="2400" dirty="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dirty="0"/>
              <a:t>arrays</a:t>
            </a:r>
          </a:p>
        </p:txBody>
      </p:sp>
    </p:spTree>
    <p:extLst>
      <p:ext uri="{BB962C8B-B14F-4D97-AF65-F5344CB8AC3E}">
        <p14:creationId xmlns:p14="http://schemas.microsoft.com/office/powerpoint/2010/main" val="18966670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dirty="0"/>
              <a:t>arrays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dirty="0"/>
              <a:t>an </a:t>
            </a:r>
            <a:r>
              <a:rPr lang="en-US" b="1" dirty="0"/>
              <a:t>array</a:t>
            </a:r>
            <a:r>
              <a:rPr lang="en-US" dirty="0"/>
              <a:t> is a fixed-size sequence of elements, all of the same type</a:t>
            </a:r>
          </a:p>
          <a:p>
            <a:pPr lvl="1"/>
            <a:r>
              <a:rPr lang="en-US" dirty="0"/>
              <a:t>"an array of 4372 </a:t>
            </a:r>
            <a:r>
              <a:rPr lang="en-US" dirty="0">
                <a:solidFill>
                  <a:srgbClr val="000080"/>
                </a:solidFill>
                <a:latin typeface="+mj-lt"/>
              </a:rPr>
              <a:t>double</a:t>
            </a:r>
            <a:r>
              <a:rPr lang="en-US" dirty="0"/>
              <a:t>'s"</a:t>
            </a:r>
          </a:p>
          <a:p>
            <a:pPr lvl="1"/>
            <a:r>
              <a:rPr lang="en-US" dirty="0"/>
              <a:t>"an array of 1 </a:t>
            </a:r>
            <a:r>
              <a:rPr lang="en-US" dirty="0">
                <a:solidFill>
                  <a:srgbClr val="000080"/>
                </a:solidFill>
                <a:latin typeface="+mj-lt"/>
              </a:rPr>
              <a:t>int</a:t>
            </a:r>
            <a:r>
              <a:rPr lang="en-US" dirty="0"/>
              <a:t>'s"</a:t>
            </a:r>
          </a:p>
          <a:p>
            <a:pPr lvl="1"/>
            <a:r>
              <a:rPr lang="en-US" dirty="0"/>
              <a:t>"an array of 64 </a:t>
            </a:r>
            <a:r>
              <a:rPr lang="en-US" dirty="0">
                <a:solidFill>
                  <a:srgbClr val="000080"/>
                </a:solidFill>
                <a:latin typeface="+mj-lt"/>
              </a:rPr>
              <a:t>Student</a:t>
            </a:r>
            <a:r>
              <a:rPr lang="en-US" dirty="0"/>
              <a:t>'s"</a:t>
            </a:r>
          </a:p>
          <a:p>
            <a:pPr lvl="1"/>
            <a:endParaRPr lang="en-US" dirty="0"/>
          </a:p>
          <a:p>
            <a:pPr lvl="1"/>
            <a:endParaRPr lang="en-US" dirty="0"/>
          </a:p>
        </p:txBody>
      </p:sp>
    </p:spTree>
    <p:extLst>
      <p:ext uri="{BB962C8B-B14F-4D97-AF65-F5344CB8AC3E}">
        <p14:creationId xmlns:p14="http://schemas.microsoft.com/office/powerpoint/2010/main" val="3201156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F38F-819C-AD52-9DEC-46F2B27BF399}"/>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835CD8EF-F943-F768-3EC2-F9FC24C03634}"/>
              </a:ext>
            </a:extLst>
          </p:cNvPr>
          <p:cNvSpPr>
            <a:spLocks noGrp="1"/>
          </p:cNvSpPr>
          <p:nvPr>
            <p:ph sz="quarter" idx="10"/>
          </p:nvPr>
        </p:nvSpPr>
        <p:spPr/>
        <p:txBody>
          <a:bodyPr/>
          <a:lstStyle/>
          <a:p>
            <a:r>
              <a:rPr lang="en-US" dirty="0"/>
              <a:t>each primitive data type has its own notion of what it means to "be zero"</a:t>
            </a:r>
          </a:p>
          <a:p>
            <a:pPr lvl="1"/>
            <a:r>
              <a:rPr lang="en-US" sz="1800" dirty="0">
                <a:solidFill>
                  <a:srgbClr val="000080"/>
                </a:solidFill>
                <a:effectLst/>
                <a:latin typeface="+mj-lt"/>
              </a:rPr>
              <a:t>int</a:t>
            </a:r>
            <a:r>
              <a:rPr lang="en-US" dirty="0">
                <a:latin typeface="+mj-lt"/>
              </a:rPr>
              <a:t>     zero =     </a:t>
            </a:r>
            <a:r>
              <a:rPr lang="en-US" dirty="0">
                <a:solidFill>
                  <a:srgbClr val="02B5B5"/>
                </a:solidFill>
                <a:latin typeface="+mj-lt"/>
              </a:rPr>
              <a:t>0</a:t>
            </a:r>
            <a:r>
              <a:rPr lang="en-US" dirty="0">
                <a:latin typeface="+mj-lt"/>
              </a:rPr>
              <a:t>;</a:t>
            </a:r>
          </a:p>
          <a:p>
            <a:pPr lvl="1"/>
            <a:r>
              <a:rPr lang="en-US" sz="1800" dirty="0">
                <a:solidFill>
                  <a:srgbClr val="000080"/>
                </a:solidFill>
                <a:effectLst/>
                <a:latin typeface="+mj-lt"/>
              </a:rPr>
              <a:t>double</a:t>
            </a:r>
            <a:r>
              <a:rPr lang="en-US" dirty="0">
                <a:latin typeface="+mj-lt"/>
              </a:rPr>
              <a:t>  zero =   </a:t>
            </a:r>
            <a:r>
              <a:rPr lang="en-US" dirty="0">
                <a:solidFill>
                  <a:srgbClr val="02B5B5"/>
                </a:solidFill>
                <a:latin typeface="+mj-lt"/>
              </a:rPr>
              <a:t>0</a:t>
            </a:r>
            <a:r>
              <a:rPr lang="en-US" dirty="0">
                <a:latin typeface="+mj-lt"/>
              </a:rPr>
              <a:t>.</a:t>
            </a:r>
            <a:r>
              <a:rPr lang="en-US" dirty="0">
                <a:solidFill>
                  <a:srgbClr val="02B5B5"/>
                </a:solidFill>
                <a:latin typeface="+mj-lt"/>
              </a:rPr>
              <a:t>0</a:t>
            </a:r>
            <a:r>
              <a:rPr lang="en-US" dirty="0">
                <a:latin typeface="+mj-lt"/>
              </a:rPr>
              <a:t>;</a:t>
            </a:r>
          </a:p>
          <a:p>
            <a:pPr lvl="1"/>
            <a:r>
              <a:rPr lang="en-US" sz="1800" dirty="0" err="1">
                <a:solidFill>
                  <a:srgbClr val="000080"/>
                </a:solidFill>
                <a:effectLst/>
                <a:latin typeface="+mj-lt"/>
              </a:rPr>
              <a:t>boolean</a:t>
            </a:r>
            <a:r>
              <a:rPr lang="en-US" dirty="0">
                <a:latin typeface="+mj-lt"/>
              </a:rPr>
              <a:t> zero = </a:t>
            </a:r>
            <a:r>
              <a:rPr lang="en-US" dirty="0">
                <a:solidFill>
                  <a:srgbClr val="0000FF"/>
                </a:solidFill>
                <a:latin typeface="+mj-lt"/>
              </a:rPr>
              <a:t>false</a:t>
            </a:r>
            <a:r>
              <a:rPr lang="en-US" dirty="0">
                <a:latin typeface="+mj-lt"/>
              </a:rPr>
              <a:t>;</a:t>
            </a:r>
          </a:p>
          <a:p>
            <a:pPr lvl="1"/>
            <a:r>
              <a:rPr lang="en-US" dirty="0">
                <a:solidFill>
                  <a:srgbClr val="000080"/>
                </a:solidFill>
                <a:effectLst/>
                <a:latin typeface="+mj-lt"/>
              </a:rPr>
              <a:t>char</a:t>
            </a:r>
            <a:r>
              <a:rPr lang="en-US" dirty="0">
                <a:latin typeface="+mj-lt"/>
              </a:rPr>
              <a:t>    zero =  </a:t>
            </a:r>
            <a:r>
              <a:rPr lang="en-US" dirty="0">
                <a:solidFill>
                  <a:srgbClr val="FF00FF"/>
                </a:solidFill>
                <a:effectLst/>
                <a:latin typeface="+mj-lt"/>
              </a:rPr>
              <a:t>'\0'</a:t>
            </a:r>
            <a:r>
              <a:rPr lang="en-US" dirty="0">
                <a:effectLst/>
                <a:latin typeface="+mj-lt"/>
              </a:rPr>
              <a:t>;</a:t>
            </a:r>
            <a:r>
              <a:rPr lang="en-US" dirty="0">
                <a:solidFill>
                  <a:srgbClr val="007B00"/>
                </a:solidFill>
                <a:latin typeface="Consolas" panose="020B0609020204030204" pitchFamily="49" charset="0"/>
              </a:rPr>
              <a:t> // the "null character"</a:t>
            </a:r>
          </a:p>
          <a:p>
            <a:pPr lvl="1"/>
            <a:endParaRPr lang="en-US" dirty="0">
              <a:effectLst/>
              <a:latin typeface="+mj-lt"/>
            </a:endParaRPr>
          </a:p>
          <a:p>
            <a:pPr lvl="1"/>
            <a:endParaRPr lang="en-US" dirty="0">
              <a:solidFill>
                <a:srgbClr val="592FA4"/>
              </a:solidFill>
              <a:latin typeface="+mj-lt"/>
            </a:endParaRPr>
          </a:p>
        </p:txBody>
      </p:sp>
    </p:spTree>
    <p:extLst>
      <p:ext uri="{BB962C8B-B14F-4D97-AF65-F5344CB8AC3E}">
        <p14:creationId xmlns:p14="http://schemas.microsoft.com/office/powerpoint/2010/main" val="18886145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pPr lvl="1"/>
            <a:r>
              <a:rPr lang="en-US"/>
              <a:t>optionally, you can include a comma after the last element</a:t>
            </a:r>
          </a:p>
          <a:p>
            <a:pPr lvl="2"/>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endParaRPr lang="en-US">
              <a:latin typeface="+mj-lt"/>
            </a:endParaRPr>
          </a:p>
          <a:p>
            <a:pPr lvl="2"/>
            <a:endParaRPr lang="en-US"/>
          </a:p>
        </p:txBody>
      </p:sp>
    </p:spTree>
    <p:extLst>
      <p:ext uri="{BB962C8B-B14F-4D97-AF65-F5344CB8AC3E}">
        <p14:creationId xmlns:p14="http://schemas.microsoft.com/office/powerpoint/2010/main" val="25601687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23382085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array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boolean</a:t>
            </a:r>
            <a:r>
              <a:rPr lang="en-US">
                <a:latin typeface="+mj-lt"/>
              </a:rPr>
              <a:t>[] array = new </a:t>
            </a:r>
            <a:r>
              <a:rPr lang="en-US">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String</a:t>
            </a:r>
            <a:r>
              <a:rPr lang="en-US">
                <a:latin typeface="+mj-lt"/>
              </a:rPr>
              <a:t>[] array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endParaRPr lang="en-US"/>
          </a:p>
        </p:txBody>
      </p:sp>
    </p:spTree>
    <p:extLst>
      <p:ext uri="{BB962C8B-B14F-4D97-AF65-F5344CB8AC3E}">
        <p14:creationId xmlns:p14="http://schemas.microsoft.com/office/powerpoint/2010/main" val="28333844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a:p>
            <a:pPr lvl="1"/>
            <a:endParaRPr lang="en-US">
              <a:solidFill>
                <a:srgbClr val="007B00"/>
              </a:solidFill>
              <a:latin typeface="+mj-lt"/>
            </a:endParaRPr>
          </a:p>
          <a:p>
            <a:pPr lvl="1"/>
            <a:endParaRPr lang="en-US"/>
          </a:p>
          <a:p>
            <a:pPr lvl="1"/>
            <a:endParaRPr lang="en-US"/>
          </a:p>
          <a:p>
            <a:pPr lvl="1"/>
            <a:endParaRPr lang="en-US"/>
          </a:p>
        </p:txBody>
      </p:sp>
    </p:spTree>
    <p:extLst>
      <p:ext uri="{BB962C8B-B14F-4D97-AF65-F5344CB8AC3E}">
        <p14:creationId xmlns:p14="http://schemas.microsoft.com/office/powerpoint/2010/main" val="27353665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D15872C8-39CA-73B3-D1C7-9BEC39473DD7}"/>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solidFill>
                  <a:srgbClr val="000000"/>
                </a:solidFill>
                <a:latin typeface="Consolas"/>
                <a:ea typeface="Segoe UI Emoji" panose="020B0502040204020203" pitchFamily="34" charset="0"/>
              </a:rPr>
              <a:t>.out.println(array.length);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7743D61-3108-638B-5329-93FE7E65F6C2}"/>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solidFill>
                  <a:srgbClr val="000000"/>
                </a:solidFill>
                <a:latin typeface="Consolas"/>
                <a:ea typeface="Segoe UI Emoji" panose="020B0502040204020203" pitchFamily="34" charset="0"/>
              </a:rPr>
              <a:t>.out.println(array.length);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456CCB8-CDAD-AFC9-4852-EE0AEC811AAC}"/>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42083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BF10D0CF-D5C1-30E8-1CC4-CDBF62492BDA}"/>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9C2A043E-EA03-680F-6F4F-933AA37AD8FB}"/>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409759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9999C1DC-29A9-5E1D-9DC7-F718041CD8EC}"/>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D1B76D48-E224-85F2-EED5-E60218D9CAB4}"/>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532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pPr lvl="1"/>
            <a:endParaRPr lang="en-US" b="1"/>
          </a:p>
          <a:p>
            <a:pPr lvl="1"/>
            <a:endParaRPr lang="en-US" b="1"/>
          </a:p>
        </p:txBody>
      </p:sp>
    </p:spTree>
    <p:extLst>
      <p:ext uri="{BB962C8B-B14F-4D97-AF65-F5344CB8AC3E}">
        <p14:creationId xmlns:p14="http://schemas.microsoft.com/office/powerpoint/2010/main" val="23522691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19636978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i-th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i-th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1518947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41867580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937503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17973571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53293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005E7-E154-8CAF-BC77-ADFD884029C1}"/>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7609541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5080279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220893"/>
            <a:ext cx="8229600" cy="229293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int[100];</a:t>
            </a:r>
          </a:p>
          <a:p>
            <a:pPr defTabSz="342886">
              <a:spcBef>
                <a:spcPct val="20000"/>
              </a:spcBef>
              <a:buClr>
                <a:srgbClr val="FFFFFF">
                  <a:lumMod val="65000"/>
                </a:srgbClr>
              </a:buClr>
            </a:pPr>
            <a:r>
              <a:rPr lang="en-US" sz="1100">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a:latin typeface="Consolas"/>
                <a:ea typeface="Segoe UI Emoji" panose="020B0502040204020203" pitchFamily="34" charset="0"/>
              </a:rPr>
              <a:t>            array[i] = i;</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404036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array copy</a:t>
            </a:r>
          </a:p>
        </p:txBody>
      </p:sp>
    </p:spTree>
    <p:extLst>
      <p:ext uri="{BB962C8B-B14F-4D97-AF65-F5344CB8AC3E}">
        <p14:creationId xmlns:p14="http://schemas.microsoft.com/office/powerpoint/2010/main" val="42077047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10546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new int[source.length];</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source.length; ++i) {</a:t>
            </a:r>
          </a:p>
          <a:p>
            <a:pPr defTabSz="342886">
              <a:spcBef>
                <a:spcPct val="20000"/>
              </a:spcBef>
              <a:buClr>
                <a:srgbClr val="FFFFFF">
                  <a:lumMod val="65000"/>
                </a:srgbClr>
              </a:buClr>
            </a:pPr>
            <a:r>
              <a:rPr lang="en-US" sz="1100" b="1">
                <a:latin typeface="Consolas"/>
                <a:ea typeface="Segoe UI Emoji" panose="020B0502040204020203" pitchFamily="34" charset="0"/>
              </a:rPr>
              <a:t>            destination[i] = source[i];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712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source[0] = 7;</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10051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8"/>
            <a:ext cx="6993924"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 💻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internally, a</a:t>
            </a:r>
            <a:r>
              <a:rPr lang="en-US" sz="2400" b="1">
                <a:solidFill>
                  <a:schemeClr val="accent5"/>
                </a:solidFill>
              </a:rPr>
              <a:t> </a:t>
            </a:r>
            <a:r>
              <a:rPr lang="en-US" sz="2400">
                <a:solidFill>
                  <a:schemeClr val="accent5"/>
                </a:solidFill>
                <a:latin typeface="+mj-lt"/>
              </a:rPr>
              <a:t>String</a:t>
            </a:r>
            <a:r>
              <a:rPr lang="en-US" sz="2400">
                <a:solidFill>
                  <a:schemeClr val="accent5"/>
                </a:solidFill>
              </a:rPr>
              <a:t> is an array of characters</a:t>
            </a:r>
            <a:br>
              <a:rPr lang="en-US" sz="2400" b="1">
                <a:solidFill>
                  <a:schemeClr val="accent5"/>
                </a:solidFill>
              </a:rPr>
            </a:br>
            <a:r>
              <a:rPr lang="en-US" sz="2400">
                <a:solidFill>
                  <a:schemeClr val="accent5"/>
                </a:solidFill>
              </a:rPr>
              <a:t>what must </a:t>
            </a:r>
            <a:r>
              <a:rPr lang="en-US" sz="2400">
                <a:solidFill>
                  <a:schemeClr val="accent5"/>
                </a:solidFill>
                <a:latin typeface="+mj-lt"/>
              </a:rPr>
              <a:t>stringA + stringB</a:t>
            </a:r>
            <a:r>
              <a:rPr lang="en-US" sz="2400">
                <a:solidFill>
                  <a:schemeClr val="accent5"/>
                </a:solidFill>
              </a:rPr>
              <a:t> *do*?</a:t>
            </a:r>
            <a:br>
              <a:rPr lang="en-US" sz="2400">
                <a:solidFill>
                  <a:schemeClr val="accent5"/>
                </a:solidFill>
              </a:rPr>
            </a:br>
            <a:r>
              <a:rPr lang="en-US" sz="2400">
                <a:solidFill>
                  <a:schemeClr val="accent5"/>
                </a:solidFill>
              </a:rPr>
              <a:t>why might this be scary?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more arrays; arrays of arrays; arrays arrays arrays</a:t>
            </a:r>
          </a:p>
        </p:txBody>
      </p:sp>
    </p:spTree>
    <p:extLst>
      <p:ext uri="{BB962C8B-B14F-4D97-AF65-F5344CB8AC3E}">
        <p14:creationId xmlns:p14="http://schemas.microsoft.com/office/powerpoint/2010/main" val="1235086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A71F-EC78-60A1-4A12-A008B805107F}"/>
              </a:ext>
            </a:extLst>
          </p:cNvPr>
          <p:cNvSpPr>
            <a:spLocks noGrp="1"/>
          </p:cNvSpPr>
          <p:nvPr>
            <p:ph type="title"/>
          </p:nvPr>
        </p:nvSpPr>
        <p:spPr/>
        <p:txBody>
          <a:bodyPr/>
          <a:lstStyle/>
          <a:p>
            <a:r>
              <a:rPr lang="en-US"/>
              <a:t>Homework-02 </a:t>
            </a:r>
            <a:r>
              <a:rPr lang="en-US" sz="7200"/>
              <a:t>(refresh the page!)</a:t>
            </a:r>
            <a:br>
              <a:rPr lang="en-US" sz="7200"/>
            </a:br>
            <a:r>
              <a:rPr lang="en-US" sz="7200"/>
              <a:t>📚</a:t>
            </a:r>
            <a:endParaRPr lang="en-US"/>
          </a:p>
        </p:txBody>
      </p:sp>
    </p:spTree>
    <p:extLst>
      <p:ext uri="{BB962C8B-B14F-4D97-AF65-F5344CB8AC3E}">
        <p14:creationId xmlns:p14="http://schemas.microsoft.com/office/powerpoint/2010/main" val="35006752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2613-882E-5523-3F1D-7F67B442E8C0}"/>
              </a:ext>
            </a:extLst>
          </p:cNvPr>
          <p:cNvSpPr>
            <a:spLocks noGrp="1"/>
          </p:cNvSpPr>
          <p:nvPr>
            <p:ph type="title"/>
          </p:nvPr>
        </p:nvSpPr>
        <p:spPr/>
        <p:txBody>
          <a:bodyPr/>
          <a:lstStyle/>
          <a:p>
            <a:r>
              <a:rPr lang="en-US">
                <a:highlight>
                  <a:srgbClr val="800080"/>
                </a:highlight>
              </a:rPr>
              <a:t>Pre-Lab</a:t>
            </a:r>
            <a:br>
              <a:rPr lang="en-US"/>
            </a:br>
            <a:r>
              <a:rPr lang="en-US">
                <a:solidFill>
                  <a:schemeClr val="tx1"/>
                </a:solidFill>
                <a:highlight>
                  <a:srgbClr val="FFFF00"/>
                </a:highlight>
              </a:rPr>
              <a:t>Post-Lab</a:t>
            </a:r>
          </a:p>
        </p:txBody>
      </p:sp>
    </p:spTree>
    <p:extLst>
      <p:ext uri="{BB962C8B-B14F-4D97-AF65-F5344CB8AC3E}">
        <p14:creationId xmlns:p14="http://schemas.microsoft.com/office/powerpoint/2010/main" val="267799978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19206532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circular array</a:t>
            </a:r>
          </a:p>
        </p:txBody>
      </p:sp>
    </p:spTree>
    <p:extLst>
      <p:ext uri="{BB962C8B-B14F-4D97-AF65-F5344CB8AC3E}">
        <p14:creationId xmlns:p14="http://schemas.microsoft.com/office/powerpoint/2010/main" val="2161462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circular array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91799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int[5];</a:t>
            </a:r>
          </a:p>
          <a:p>
            <a:pPr defTabSz="342886">
              <a:spcBef>
                <a:spcPct val="20000"/>
              </a:spcBef>
              <a:buClr>
                <a:srgbClr val="FFFFFF">
                  <a:lumMod val="65000"/>
                </a:srgbClr>
              </a:buClr>
            </a:pPr>
            <a:r>
              <a:rPr lang="en-US" sz="1100">
                <a:latin typeface="Consolas"/>
                <a:ea typeface="Segoe UI Emoji" panose="020B0502040204020203" pitchFamily="34" charset="0"/>
              </a:rPr>
              <a:t>        int indexToWriteIntoNext = 0;</a:t>
            </a:r>
          </a:p>
          <a:p>
            <a:pPr defTabSz="342886">
              <a:spcBef>
                <a:spcPct val="20000"/>
              </a:spcBef>
              <a:buClr>
                <a:srgbClr val="FFFFFF">
                  <a:lumMod val="65000"/>
                </a:srgbClr>
              </a:buClr>
            </a:pPr>
            <a:r>
              <a:rPr lang="en-US" sz="1100">
                <a:latin typeface="Consolas"/>
                <a:ea typeface="Segoe UI Emoji" panose="020B0502040204020203" pitchFamily="34" charset="0"/>
              </a:rPr>
              <a:t>        while (true)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b="1">
                <a:latin typeface="Consolas"/>
                <a:ea typeface="Segoe UI Emoji" panose="020B0502040204020203" pitchFamily="34" charset="0"/>
              </a:rPr>
              <a:t>array[indexToWriteIntoNext] = getIntFromUser();</a:t>
            </a:r>
          </a:p>
          <a:p>
            <a:pPr defTabSz="342886">
              <a:spcBef>
                <a:spcPct val="20000"/>
              </a:spcBef>
              <a:buClr>
                <a:srgbClr val="FFFFFF">
                  <a:lumMod val="65000"/>
                </a:srgbClr>
              </a:buClr>
            </a:pPr>
            <a:r>
              <a:rPr lang="en-US" sz="1100" b="1">
                <a:latin typeface="Consolas"/>
                <a:ea typeface="Segoe UI Emoji" panose="020B0502040204020203" pitchFamily="34" charset="0"/>
              </a:rPr>
              <a:t>            indexToWriteIntoNext = (indexToWriteIntoNext + 1) % array.length;</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static int getIntFromUser() {</a:t>
            </a:r>
          </a:p>
          <a:p>
            <a:pPr defTabSz="342886">
              <a:spcBef>
                <a:spcPct val="20000"/>
              </a:spcBef>
              <a:buClr>
                <a:srgbClr val="FFFFFF">
                  <a:lumMod val="65000"/>
                </a:srgbClr>
              </a:buClr>
            </a:pPr>
            <a:r>
              <a:rPr lang="en-US" sz="1100">
                <a:latin typeface="Consolas"/>
                <a:ea typeface="Segoe UI Emoji" panose="020B0502040204020203" pitchFamily="34" charset="0"/>
              </a:rPr>
              <a:t>        Scanner scanner = new Scanner(System.in);</a:t>
            </a:r>
          </a:p>
          <a:p>
            <a:pPr defTabSz="342886">
              <a:spcBef>
                <a:spcPct val="20000"/>
              </a:spcBef>
              <a:buClr>
                <a:srgbClr val="FFFFFF">
                  <a:lumMod val="65000"/>
                </a:srgbClr>
              </a:buClr>
            </a:pPr>
            <a:r>
              <a:rPr lang="en-US" sz="1100">
                <a:latin typeface="Consolas"/>
                <a:ea typeface="Segoe UI Emoji" panose="020B0502040204020203" pitchFamily="34" charset="0"/>
              </a:rPr>
              <a:t>        while (!scanner.hasNextInt()) { scanner.nextLine(); }</a:t>
            </a:r>
          </a:p>
          <a:p>
            <a:pPr defTabSz="342886">
              <a:spcBef>
                <a:spcPct val="20000"/>
              </a:spcBef>
              <a:buClr>
                <a:srgbClr val="FFFFFF">
                  <a:lumMod val="65000"/>
                </a:srgbClr>
              </a:buClr>
            </a:pPr>
            <a:r>
              <a:rPr lang="en-US" sz="1100">
                <a:latin typeface="Consolas"/>
                <a:ea typeface="Segoe UI Emoji" panose="020B0502040204020203" pitchFamily="34" charset="0"/>
              </a:rPr>
              <a:t>        return scanner.nextInt();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6694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1339876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39612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3821203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4115693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sz="1800" dirty="0">
                <a:solidFill>
                  <a:srgbClr val="000080"/>
                </a:solidFill>
                <a:effectLst/>
                <a:latin typeface="Consolas" panose="020B0609020204030204" pitchFamily="49" charset="0"/>
              </a:rPr>
              <a:t>String</a:t>
            </a:r>
            <a:r>
              <a:rPr lang="en-US" sz="1800" dirty="0">
                <a:effectLst/>
              </a:rPr>
              <a:t>'s</a:t>
            </a:r>
            <a:r>
              <a:rPr lang="en-US" dirty="0"/>
              <a:t> have several useful functions/methods</a:t>
            </a:r>
            <a:br>
              <a:rPr lang="en-US" dirty="0"/>
            </a:br>
            <a:r>
              <a:rPr lang="en-US" dirty="0"/>
              <a:t>(which are described in our Documentation)</a:t>
            </a:r>
          </a:p>
          <a:p>
            <a:pPr lvl="1"/>
            <a:r>
              <a:rPr lang="en-US" dirty="0">
                <a:solidFill>
                  <a:srgbClr val="000080"/>
                </a:solidFill>
                <a:effectLst/>
                <a:latin typeface="+mj-lt"/>
              </a:rPr>
              <a:t>String</a:t>
            </a:r>
            <a:r>
              <a:rPr lang="en-US" dirty="0">
                <a:latin typeface="+mj-lt"/>
              </a:rPr>
              <a:t> </a:t>
            </a:r>
            <a:r>
              <a:rPr lang="en-US" dirty="0">
                <a:effectLst/>
                <a:latin typeface="+mj-lt"/>
              </a:rPr>
              <a:t>string</a:t>
            </a:r>
            <a:r>
              <a:rPr lang="en-US" dirty="0">
                <a:latin typeface="+mj-lt"/>
              </a:rPr>
              <a:t> </a:t>
            </a:r>
            <a:r>
              <a:rPr lang="en-US" dirty="0">
                <a:effectLst/>
                <a:latin typeface="+mj-lt"/>
              </a:rPr>
              <a:t>=</a:t>
            </a:r>
            <a:r>
              <a:rPr lang="en-US" dirty="0">
                <a:latin typeface="+mj-lt"/>
              </a:rPr>
              <a:t> </a:t>
            </a:r>
            <a:r>
              <a:rPr lang="en-US" dirty="0">
                <a:solidFill>
                  <a:srgbClr val="B71111"/>
                </a:solidFill>
                <a:effectLst/>
                <a:latin typeface="+mj-lt"/>
              </a:rPr>
              <a:t>"Hello"</a:t>
            </a:r>
            <a:r>
              <a:rPr lang="en-US" dirty="0">
                <a:latin typeface="+mj-lt"/>
              </a:rPr>
              <a:t>; </a:t>
            </a:r>
            <a:r>
              <a:rPr lang="en-US" dirty="0">
                <a:solidFill>
                  <a:srgbClr val="007B00"/>
                </a:solidFill>
                <a:latin typeface="+mj-lt"/>
              </a:rPr>
              <a:t>// makes a new String</a:t>
            </a:r>
          </a:p>
          <a:p>
            <a:pPr lvl="1"/>
            <a:r>
              <a:rPr lang="en-US" dirty="0" err="1">
                <a:solidFill>
                  <a:srgbClr val="000080"/>
                </a:solidFill>
                <a:effectLst/>
                <a:latin typeface="+mj-lt"/>
              </a:rPr>
              <a:t>System</a:t>
            </a:r>
            <a:r>
              <a:rPr lang="en-US" dirty="0" err="1">
                <a:latin typeface="+mj-lt"/>
              </a:rPr>
              <a:t>.</a:t>
            </a:r>
            <a:r>
              <a:rPr lang="en-US" dirty="0" err="1">
                <a:effectLst/>
                <a:latin typeface="+mj-lt"/>
              </a:rPr>
              <a:t>out</a:t>
            </a:r>
            <a:r>
              <a:rPr lang="en-US" dirty="0" err="1">
                <a:latin typeface="+mj-lt"/>
              </a:rPr>
              <a:t>.</a:t>
            </a:r>
            <a:r>
              <a:rPr lang="en-US" dirty="0" err="1">
                <a:effectLst/>
                <a:latin typeface="+mj-lt"/>
              </a:rPr>
              <a:t>println</a:t>
            </a:r>
            <a:r>
              <a:rPr lang="en-US" dirty="0">
                <a:latin typeface="+mj-lt"/>
              </a:rPr>
              <a:t>(</a:t>
            </a:r>
            <a:r>
              <a:rPr lang="en-US" dirty="0" err="1">
                <a:effectLst/>
                <a:latin typeface="+mj-lt"/>
              </a:rPr>
              <a:t>string</a:t>
            </a:r>
            <a:r>
              <a:rPr lang="en-US" dirty="0" err="1">
                <a:latin typeface="+mj-lt"/>
              </a:rPr>
              <a:t>.</a:t>
            </a:r>
            <a:r>
              <a:rPr lang="en-US" dirty="0" err="1">
                <a:effectLst/>
                <a:latin typeface="+mj-lt"/>
              </a:rPr>
              <a:t>length</a:t>
            </a:r>
            <a:r>
              <a:rPr lang="en-US" dirty="0">
                <a:latin typeface="+mj-lt"/>
              </a:rPr>
              <a:t>()); </a:t>
            </a:r>
            <a:r>
              <a:rPr lang="en-US" dirty="0">
                <a:solidFill>
                  <a:srgbClr val="007B00"/>
                </a:solidFill>
                <a:effectLst/>
                <a:latin typeface="+mj-lt"/>
              </a:rPr>
              <a:t>// 5</a:t>
            </a:r>
            <a:r>
              <a:rPr lang="en-US" dirty="0">
                <a:solidFill>
                  <a:srgbClr val="007B00"/>
                </a:solidFill>
                <a:latin typeface="+mj-lt"/>
              </a:rPr>
              <a:t> </a:t>
            </a:r>
          </a:p>
          <a:p>
            <a:pPr lvl="1"/>
            <a:r>
              <a:rPr lang="en-US" dirty="0" err="1">
                <a:solidFill>
                  <a:srgbClr val="000080"/>
                </a:solidFill>
                <a:effectLst/>
                <a:latin typeface="+mj-lt"/>
              </a:rPr>
              <a:t>System</a:t>
            </a:r>
            <a:r>
              <a:rPr lang="en-US" dirty="0" err="1">
                <a:latin typeface="+mj-lt"/>
              </a:rPr>
              <a:t>.</a:t>
            </a:r>
            <a:r>
              <a:rPr lang="en-US" dirty="0" err="1">
                <a:effectLst/>
                <a:latin typeface="+mj-lt"/>
              </a:rPr>
              <a:t>out</a:t>
            </a:r>
            <a:r>
              <a:rPr lang="en-US" dirty="0" err="1">
                <a:latin typeface="+mj-lt"/>
              </a:rPr>
              <a:t>.</a:t>
            </a:r>
            <a:r>
              <a:rPr lang="en-US" dirty="0" err="1">
                <a:effectLst/>
                <a:latin typeface="+mj-lt"/>
              </a:rPr>
              <a:t>println</a:t>
            </a:r>
            <a:r>
              <a:rPr lang="en-US" dirty="0">
                <a:latin typeface="+mj-lt"/>
              </a:rPr>
              <a:t>(</a:t>
            </a:r>
            <a:r>
              <a:rPr lang="en-US" dirty="0" err="1">
                <a:effectLst/>
                <a:latin typeface="+mj-lt"/>
              </a:rPr>
              <a:t>string</a:t>
            </a:r>
            <a:r>
              <a:rPr lang="en-US" dirty="0" err="1">
                <a:latin typeface="+mj-lt"/>
              </a:rPr>
              <a:t>.</a:t>
            </a:r>
            <a:r>
              <a:rPr lang="en-US" dirty="0" err="1">
                <a:effectLst/>
                <a:latin typeface="+mj-lt"/>
              </a:rPr>
              <a:t>charAt</a:t>
            </a:r>
            <a:r>
              <a:rPr lang="en-US" dirty="0">
                <a:latin typeface="+mj-lt"/>
              </a:rPr>
              <a:t>(</a:t>
            </a:r>
            <a:r>
              <a:rPr lang="en-US" dirty="0">
                <a:effectLst/>
                <a:latin typeface="+mj-lt"/>
              </a:rPr>
              <a:t>1</a:t>
            </a:r>
            <a:r>
              <a:rPr lang="en-US" dirty="0">
                <a:latin typeface="+mj-lt"/>
              </a:rPr>
              <a:t>)); </a:t>
            </a:r>
            <a:r>
              <a:rPr lang="en-US" dirty="0">
                <a:solidFill>
                  <a:srgbClr val="007B00"/>
                </a:solidFill>
                <a:effectLst/>
                <a:latin typeface="+mj-lt"/>
              </a:rPr>
              <a:t>// 'e'</a:t>
            </a:r>
            <a:r>
              <a:rPr lang="en-US" dirty="0">
                <a:latin typeface="+mj-lt"/>
              </a:rPr>
              <a:t> </a:t>
            </a:r>
          </a:p>
          <a:p>
            <a:pPr lvl="1"/>
            <a:r>
              <a:rPr lang="en-US" dirty="0" err="1">
                <a:solidFill>
                  <a:srgbClr val="000080"/>
                </a:solidFill>
                <a:effectLst/>
                <a:latin typeface="+mj-lt"/>
              </a:rPr>
              <a:t>System</a:t>
            </a:r>
            <a:r>
              <a:rPr lang="en-US" dirty="0" err="1">
                <a:latin typeface="+mj-lt"/>
              </a:rPr>
              <a:t>.</a:t>
            </a:r>
            <a:r>
              <a:rPr lang="en-US" dirty="0" err="1">
                <a:effectLst/>
                <a:latin typeface="+mj-lt"/>
              </a:rPr>
              <a:t>out</a:t>
            </a:r>
            <a:r>
              <a:rPr lang="en-US" dirty="0" err="1">
                <a:latin typeface="+mj-lt"/>
              </a:rPr>
              <a:t>.</a:t>
            </a:r>
            <a:r>
              <a:rPr lang="en-US" dirty="0" err="1">
                <a:effectLst/>
                <a:latin typeface="+mj-lt"/>
              </a:rPr>
              <a:t>println</a:t>
            </a:r>
            <a:r>
              <a:rPr lang="en-US" dirty="0">
                <a:latin typeface="+mj-lt"/>
              </a:rPr>
              <a:t>(</a:t>
            </a:r>
            <a:r>
              <a:rPr lang="en-US" dirty="0" err="1">
                <a:effectLst/>
                <a:latin typeface="+mj-lt"/>
              </a:rPr>
              <a:t>string</a:t>
            </a:r>
            <a:r>
              <a:rPr lang="en-US" dirty="0" err="1">
                <a:latin typeface="+mj-lt"/>
              </a:rPr>
              <a:t>.</a:t>
            </a:r>
            <a:r>
              <a:rPr lang="en-US" dirty="0" err="1">
                <a:effectLst/>
                <a:latin typeface="+mj-lt"/>
              </a:rPr>
              <a:t>substring</a:t>
            </a:r>
            <a:r>
              <a:rPr lang="en-US" dirty="0">
                <a:latin typeface="+mj-lt"/>
              </a:rPr>
              <a:t>(</a:t>
            </a:r>
            <a:r>
              <a:rPr lang="en-US" dirty="0">
                <a:effectLst/>
                <a:latin typeface="+mj-lt"/>
              </a:rPr>
              <a:t>0</a:t>
            </a:r>
            <a:r>
              <a:rPr lang="en-US" dirty="0">
                <a:latin typeface="+mj-lt"/>
              </a:rPr>
              <a:t>, </a:t>
            </a:r>
            <a:r>
              <a:rPr lang="en-US" dirty="0">
                <a:effectLst/>
                <a:latin typeface="+mj-lt"/>
              </a:rPr>
              <a:t>3</a:t>
            </a:r>
            <a:r>
              <a:rPr lang="en-US" dirty="0">
                <a:latin typeface="+mj-lt"/>
              </a:rPr>
              <a:t>)); </a:t>
            </a:r>
            <a:r>
              <a:rPr lang="en-US" dirty="0">
                <a:solidFill>
                  <a:srgbClr val="007B00"/>
                </a:solidFill>
                <a:effectLst/>
                <a:latin typeface="+mj-lt"/>
              </a:rPr>
              <a:t>// "Hel"</a:t>
            </a:r>
            <a:endParaRPr lang="en-US" dirty="0">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B8967F3-5153-DC75-DCA4-902A3C1DFD74}"/>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5D12E73B-A53F-27C8-0717-8723BC0F6459}"/>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0098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6EC76-FF1B-02E7-8F7D-BC8044D590B0}"/>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9867293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solidFill>
                  <a:schemeClr val="tx1"/>
                </a:solidFill>
                <a:effectLst/>
              </a:rPr>
              <a:t>🐍 Python swap</a:t>
            </a:r>
            <a:endParaRPr lang="en-US">
              <a:solidFill>
                <a:schemeClr val="tx1"/>
              </a:solidFill>
            </a:endParaRPr>
          </a:p>
        </p:txBody>
      </p:sp>
    </p:spTree>
    <p:extLst>
      <p:ext uri="{BB962C8B-B14F-4D97-AF65-F5344CB8AC3E}">
        <p14:creationId xmlns:p14="http://schemas.microsoft.com/office/powerpoint/2010/main" val="20801237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291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23207359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9667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42135887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F453F909-E698-87D4-EFCC-6D7162D003AE}"/>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6473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9E174-C8DC-A202-4374-DD089F06520E}"/>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6914475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206797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4432046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fontScale="90000"/>
          </a:bodyPr>
          <a:lstStyle/>
          <a:p>
            <a:r>
              <a:rPr lang="en-US"/>
              <a:t>out-of-place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CF7B23BD-41B2-F3C6-225E-CBE3C4EB08AC}"/>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outOfPlaceReverse(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int[array.length];</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result[i]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386364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fontScale="90000"/>
          </a:bodyPr>
          <a:lstStyle/>
          <a:p>
            <a:r>
              <a:rPr lang="en-US"/>
              <a:t>in-place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22092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242872464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fontScale="90000"/>
          </a:bodyPr>
          <a:lstStyle/>
          <a:p>
            <a:r>
              <a:rPr lang="en-US"/>
              <a:t>bubble sort</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390834"/>
            <a:ext cx="8229600" cy="37210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import java.util.*;</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System.out.println(Arrays.toString(array));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810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248038"/>
            <a:ext cx="7898148" cy="4647426"/>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Fun Laptop Friday 💻 🎉</a:t>
            </a:r>
          </a:p>
          <a:p>
            <a:r>
              <a:rPr lang="en-US" sz="2400">
                <a:highlight>
                  <a:srgbClr val="FFFF00"/>
                </a:highlight>
              </a:rPr>
              <a:t>Post-Lab @ 1:00 – 2:00</a:t>
            </a:r>
            <a:endParaRPr lang="en-US" sz="2400"/>
          </a:p>
          <a:p>
            <a:r>
              <a:rPr lang="en-US" sz="2400">
                <a:solidFill>
                  <a:schemeClr val="accent4"/>
                </a:solidFill>
              </a:rPr>
              <a:t>colloquium @ 2:35; juggling club @ 4:00</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 finished my paper video (ish)!</a:t>
            </a:r>
            <a:endParaRPr lang="en-US" sz="2400" b="1">
              <a:solidFill>
                <a:schemeClr val="accent5"/>
              </a:solidFill>
            </a:endParaRPr>
          </a:p>
          <a:p>
            <a:r>
              <a:rPr lang="en-US" sz="2400">
                <a:solidFill>
                  <a:schemeClr val="accent5"/>
                </a:solidFill>
              </a:rPr>
              <a:t>let's count the arrays! 🐉</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retry of the array tutorial; live-code; super bugs</a:t>
            </a:r>
          </a:p>
        </p:txBody>
      </p:sp>
    </p:spTree>
    <p:extLst>
      <p:ext uri="{BB962C8B-B14F-4D97-AF65-F5344CB8AC3E}">
        <p14:creationId xmlns:p14="http://schemas.microsoft.com/office/powerpoint/2010/main" val="1836989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86940B-4D95-DDD4-B1FE-C8D31AC20ACC}"/>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CB848DE6-0F6A-58BE-FA21-884C9AED9268}"/>
              </a:ext>
            </a:extLst>
          </p:cNvPr>
          <p:cNvSpPr>
            <a:spLocks noGrp="1"/>
          </p:cNvSpPr>
          <p:nvPr>
            <p:ph sz="quarter" idx="10"/>
          </p:nvPr>
        </p:nvSpPr>
        <p:spPr/>
        <p:txBody>
          <a:bodyPr>
            <a:noAutofit/>
          </a:bodyPr>
          <a:lstStyle/>
          <a:p>
            <a:r>
              <a:rPr lang="en-US" sz="900"/>
              <a:t>ARRAYS (not counting tiny arrays of 3 double's, which i use to represent points)</a:t>
            </a:r>
          </a:p>
          <a:p>
            <a:r>
              <a:rPr lang="en-US" sz="900"/>
              <a:t>NOTE: Counts are very approximate</a:t>
            </a:r>
          </a:p>
          <a:p>
            <a:r>
              <a:rPr lang="en-US" sz="900"/>
              <a:t>==========</a:t>
            </a:r>
          </a:p>
          <a:p>
            <a:r>
              <a:rPr lang="en-US" sz="900"/>
              <a:t>strings for loading files &gt;5</a:t>
            </a:r>
          </a:p>
          <a:p>
            <a:r>
              <a:rPr lang="en-US" sz="900"/>
              <a:t>huge arrays for drawing random stuff (the floor, etc) 2</a:t>
            </a:r>
          </a:p>
          <a:p>
            <a:r>
              <a:rPr lang="en-US" sz="900"/>
              <a:t>random stuff in my cow.cpp library (keyboard state, OpenGL objects, etc.) &gt;20</a:t>
            </a:r>
          </a:p>
          <a:p>
            <a:r>
              <a:rPr lang="en-US" sz="900"/>
              <a:t>random global variables 1</a:t>
            </a:r>
          </a:p>
          <a:p>
            <a:r>
              <a:rPr lang="en-US" sz="900"/>
              <a:t>building the simulation &gt;6</a:t>
            </a:r>
          </a:p>
          <a:p>
            <a:r>
              <a:rPr lang="en-US" sz="900"/>
              <a:t>simulation state 3</a:t>
            </a:r>
          </a:p>
          <a:p>
            <a:r>
              <a:rPr lang="en-US" sz="900"/>
              <a:t>simulation itself &gt;20</a:t>
            </a:r>
          </a:p>
          <a:p>
            <a:r>
              <a:rPr lang="en-US" sz="900"/>
              <a:t>dragon head mesh 7</a:t>
            </a:r>
          </a:p>
          <a:p>
            <a:r>
              <a:rPr lang="en-US" sz="900"/>
              <a:t>dragon body mesh 7</a:t>
            </a:r>
          </a:p>
          <a:p>
            <a:r>
              <a:rPr lang="en-US" sz="900"/>
              <a:t>dragon mesh 7</a:t>
            </a:r>
          </a:p>
          <a:p>
            <a:r>
              <a:rPr lang="en-US" sz="900"/>
              <a:t>sphere mesh 3</a:t>
            </a:r>
          </a:p>
          <a:p>
            <a:r>
              <a:rPr lang="en-US" sz="900"/>
              <a:t>cylinder mesh 3</a:t>
            </a:r>
          </a:p>
          <a:p>
            <a:r>
              <a:rPr lang="en-US" sz="900"/>
              <a:t>motor configuration 3</a:t>
            </a:r>
          </a:p>
          <a:p>
            <a:r>
              <a:rPr lang="en-US" sz="900"/>
              <a:t>arrays that just move data back and forth between C++ &lt;-&gt; unity 8</a:t>
            </a:r>
          </a:p>
          <a:p>
            <a:r>
              <a:rPr lang="en-US" sz="900"/>
              <a:t>inverse kinematics &gt;15</a:t>
            </a:r>
          </a:p>
          <a:p>
            <a:r>
              <a:rPr lang="en-US" sz="900"/>
              <a:t>physics &gt;10</a:t>
            </a:r>
          </a:p>
          <a:p>
            <a:r>
              <a:rPr lang="en-US" sz="900"/>
              <a:t>----------</a:t>
            </a:r>
          </a:p>
          <a:p>
            <a:r>
              <a:rPr lang="en-US" sz="900"/>
              <a:t>definitely at least 100; probably less than 1000</a:t>
            </a:r>
          </a:p>
        </p:txBody>
      </p:sp>
    </p:spTree>
    <p:extLst>
      <p:ext uri="{BB962C8B-B14F-4D97-AF65-F5344CB8AC3E}">
        <p14:creationId xmlns:p14="http://schemas.microsoft.com/office/powerpoint/2010/main" val="18433196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C413-B44B-2CF6-DA89-7BB7FBC600B6}"/>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9990734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 array tutorial</a:t>
            </a:r>
            <a:br>
              <a:rPr lang="en-US"/>
            </a:br>
            <a:r>
              <a:rPr lang="en-US" sz="3200"/>
              <a:t>(this time with a wiki page)</a:t>
            </a:r>
            <a:endParaRPr lang="en-US"/>
          </a:p>
        </p:txBody>
      </p:sp>
    </p:spTree>
    <p:extLst>
      <p:ext uri="{BB962C8B-B14F-4D97-AF65-F5344CB8AC3E}">
        <p14:creationId xmlns:p14="http://schemas.microsoft.com/office/powerpoint/2010/main" val="6834689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138369-B0CF-CE49-ED71-B7A363E182F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8FCF6FDE-0187-CE2B-E236-9D592DA2A5CC}"/>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29B1AA82-350B-6461-748C-73E8643D6A98}"/>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38B30E8D-DD76-4A10-D46A-85937C9B75F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2051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415208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dirty="0"/>
              <a:t>assignment operator</a:t>
            </a:r>
          </a:p>
        </p:txBody>
      </p:sp>
    </p:spTree>
    <p:extLst>
      <p:ext uri="{BB962C8B-B14F-4D97-AF65-F5344CB8AC3E}">
        <p14:creationId xmlns:p14="http://schemas.microsoft.com/office/powerpoint/2010/main" val="18070484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attempt to live-code the solutions while half-asleep 🙂👍</a:t>
            </a:r>
          </a:p>
        </p:txBody>
      </p:sp>
    </p:spTree>
    <p:extLst>
      <p:ext uri="{BB962C8B-B14F-4D97-AF65-F5344CB8AC3E}">
        <p14:creationId xmlns:p14="http://schemas.microsoft.com/office/powerpoint/2010/main" val="17482303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C7BF-30CF-EE75-4CEE-0E6A382CA6BE}"/>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405730331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dirty="0"/>
              <a:t>assignment operator</a:t>
            </a:r>
            <a:endParaRPr lang="en-US" dirty="0">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lstStyle/>
          <a:p>
            <a:r>
              <a:rPr lang="en-US" b="1" dirty="0"/>
              <a:t>=</a:t>
            </a:r>
            <a:r>
              <a:rPr lang="en-US" dirty="0"/>
              <a:t> </a:t>
            </a:r>
            <a:r>
              <a:rPr lang="en-US" b="1" dirty="0"/>
              <a:t>assigns</a:t>
            </a:r>
            <a:r>
              <a:rPr lang="en-US" dirty="0"/>
              <a:t> the value on the right-hand side to</a:t>
            </a:r>
            <a:br>
              <a:rPr lang="en-US" dirty="0"/>
            </a:br>
            <a:r>
              <a:rPr lang="en-US" dirty="0"/>
              <a:t>the variable on the left-hand side</a:t>
            </a:r>
          </a:p>
          <a:p>
            <a:pPr lvl="1"/>
            <a:r>
              <a:rPr lang="en-US" dirty="0">
                <a:solidFill>
                  <a:srgbClr val="000080"/>
                </a:solidFill>
                <a:latin typeface="Consolas" panose="020B0609020204030204" pitchFamily="49" charset="0"/>
              </a:rPr>
              <a:t>int</a:t>
            </a:r>
            <a:r>
              <a:rPr lang="en-US" dirty="0">
                <a:solidFill>
                  <a:srgbClr val="12191C"/>
                </a:solidFill>
                <a:latin typeface="Consolas" panose="020B0609020204030204" pitchFamily="49" charset="0"/>
              </a:rPr>
              <a:t> </a:t>
            </a:r>
            <a:r>
              <a:rPr lang="en-US" dirty="0" err="1">
                <a:solidFill>
                  <a:srgbClr val="12191C"/>
                </a:solidFill>
                <a:latin typeface="Consolas" panose="020B0609020204030204" pitchFamily="49" charset="0"/>
              </a:rPr>
              <a:t>i</a:t>
            </a:r>
            <a:r>
              <a:rPr lang="en-US" dirty="0">
                <a:solidFill>
                  <a:srgbClr val="12191C"/>
                </a:solidFill>
                <a:latin typeface="Consolas" panose="020B0609020204030204" pitchFamily="49" charset="0"/>
              </a:rPr>
              <a:t> </a:t>
            </a:r>
            <a:r>
              <a:rPr lang="en-US" dirty="0">
                <a:latin typeface="Consolas" panose="020B0609020204030204" pitchFamily="49" charset="0"/>
              </a:rPr>
              <a:t>=</a:t>
            </a:r>
            <a:r>
              <a:rPr lang="en-US" dirty="0">
                <a:solidFill>
                  <a:srgbClr val="12191C"/>
                </a:solidFill>
                <a:latin typeface="Consolas" panose="020B0609020204030204" pitchFamily="49" charset="0"/>
              </a:rPr>
              <a:t> </a:t>
            </a:r>
            <a:r>
              <a:rPr lang="en-US" dirty="0">
                <a:solidFill>
                  <a:srgbClr val="02B5B5"/>
                </a:solidFill>
                <a:latin typeface="Consolas" panose="020B0609020204030204" pitchFamily="49" charset="0"/>
              </a:rPr>
              <a:t>0</a:t>
            </a:r>
            <a:r>
              <a:rPr lang="en-US" dirty="0">
                <a:solidFill>
                  <a:srgbClr val="12191C"/>
                </a:solidFill>
                <a:latin typeface="Consolas" panose="020B0609020204030204" pitchFamily="49" charset="0"/>
              </a:rPr>
              <a:t>; </a:t>
            </a:r>
            <a:r>
              <a:rPr lang="en-US" dirty="0">
                <a:solidFill>
                  <a:srgbClr val="007B00"/>
                </a:solidFill>
                <a:latin typeface="Consolas" panose="020B0609020204030204" pitchFamily="49" charset="0"/>
              </a:rPr>
              <a:t>// 0 ("int </a:t>
            </a:r>
            <a:r>
              <a:rPr lang="en-US" dirty="0" err="1">
                <a:solidFill>
                  <a:srgbClr val="007B00"/>
                </a:solidFill>
                <a:latin typeface="Consolas" panose="020B0609020204030204" pitchFamily="49" charset="0"/>
              </a:rPr>
              <a:t>i</a:t>
            </a:r>
            <a:r>
              <a:rPr lang="en-US" dirty="0">
                <a:solidFill>
                  <a:srgbClr val="007B00"/>
                </a:solidFill>
                <a:latin typeface="Consolas" panose="020B0609020204030204" pitchFamily="49" charset="0"/>
              </a:rPr>
              <a:t> now has the value 0")</a:t>
            </a:r>
          </a:p>
          <a:p>
            <a:pPr lvl="1"/>
            <a:r>
              <a:rPr lang="en-US" dirty="0">
                <a:solidFill>
                  <a:srgbClr val="000080"/>
                </a:solidFill>
                <a:effectLst/>
                <a:latin typeface="+mj-lt"/>
              </a:rPr>
              <a:t>double</a:t>
            </a:r>
            <a:r>
              <a:rPr lang="en-US" dirty="0">
                <a:latin typeface="+mj-lt"/>
              </a:rPr>
              <a:t> foo </a:t>
            </a:r>
            <a:r>
              <a:rPr lang="en-US" dirty="0">
                <a:effectLst/>
                <a:latin typeface="+mj-lt"/>
              </a:rPr>
              <a:t>=</a:t>
            </a:r>
            <a:r>
              <a:rPr lang="en-US" dirty="0">
                <a:latin typeface="+mj-lt"/>
              </a:rPr>
              <a:t> </a:t>
            </a:r>
            <a:r>
              <a:rPr lang="en-US" dirty="0" err="1">
                <a:effectLst/>
                <a:latin typeface="+mj-lt"/>
              </a:rPr>
              <a:t>coolFunction</a:t>
            </a:r>
            <a:r>
              <a:rPr lang="en-US" dirty="0">
                <a:latin typeface="+mj-lt"/>
              </a:rPr>
              <a:t>();</a:t>
            </a:r>
          </a:p>
          <a:p>
            <a:pPr lvl="1"/>
            <a:endParaRPr lang="en-US" b="1" dirty="0">
              <a:solidFill>
                <a:srgbClr val="F92672"/>
              </a:solidFill>
              <a:latin typeface="+mj-lt"/>
            </a:endParaRPr>
          </a:p>
          <a:p>
            <a:r>
              <a:rPr lang="en-US" sz="1600" b="1" dirty="0">
                <a:solidFill>
                  <a:srgbClr val="F92672"/>
                </a:solidFill>
                <a:latin typeface="+mj-lt"/>
              </a:rPr>
              <a:t>☠</a:t>
            </a:r>
            <a:r>
              <a:rPr lang="en-US" sz="1600" b="1" dirty="0"/>
              <a:t> the assignment operator returns the value it assigned</a:t>
            </a:r>
            <a:br>
              <a:rPr lang="en-US" sz="1600" b="1" dirty="0"/>
            </a:br>
            <a:r>
              <a:rPr lang="en-US" sz="1600" b="1" dirty="0"/>
              <a:t>this is usually pretty confusing</a:t>
            </a:r>
          </a:p>
          <a:p>
            <a:pPr lvl="1"/>
            <a:r>
              <a:rPr lang="en-US" sz="1600" dirty="0" err="1">
                <a:solidFill>
                  <a:srgbClr val="000080"/>
                </a:solidFill>
                <a:latin typeface="Consolas" panose="020B0609020204030204" pitchFamily="49" charset="0"/>
              </a:rPr>
              <a:t>boolean</a:t>
            </a:r>
            <a:r>
              <a:rPr lang="en-US" sz="1600" dirty="0">
                <a:solidFill>
                  <a:srgbClr val="12191C"/>
                </a:solidFill>
                <a:latin typeface="Consolas" panose="020B0609020204030204" pitchFamily="49" charset="0"/>
              </a:rPr>
              <a:t> b </a:t>
            </a:r>
            <a:r>
              <a:rPr lang="en-US" sz="1600" dirty="0">
                <a:latin typeface="Consolas" panose="020B0609020204030204" pitchFamily="49" charset="0"/>
              </a:rPr>
              <a:t>=</a:t>
            </a:r>
            <a:r>
              <a:rPr lang="en-US" sz="1600" dirty="0">
                <a:solidFill>
                  <a:srgbClr val="12191C"/>
                </a:solidFill>
                <a:latin typeface="Consolas" panose="020B0609020204030204" pitchFamily="49" charset="0"/>
              </a:rPr>
              <a:t> </a:t>
            </a:r>
            <a:r>
              <a:rPr lang="en-US" sz="1600" dirty="0">
                <a:solidFill>
                  <a:srgbClr val="02B5B5"/>
                </a:solidFill>
                <a:latin typeface="Consolas" panose="020B0609020204030204" pitchFamily="49" charset="0"/>
              </a:rPr>
              <a:t>false</a:t>
            </a:r>
            <a:r>
              <a:rPr lang="en-US" sz="1600" dirty="0">
                <a:solidFill>
                  <a:srgbClr val="12191C"/>
                </a:solidFill>
                <a:latin typeface="Consolas" panose="020B0609020204030204" pitchFamily="49" charset="0"/>
              </a:rPr>
              <a:t>;</a:t>
            </a:r>
          </a:p>
          <a:p>
            <a:pPr lvl="1"/>
            <a:r>
              <a:rPr lang="en-US" sz="1800" dirty="0" err="1">
                <a:solidFill>
                  <a:srgbClr val="000080"/>
                </a:solidFill>
                <a:latin typeface="Consolas" panose="020B0609020204030204" pitchFamily="49" charset="0"/>
              </a:rPr>
              <a:t>boolean</a:t>
            </a:r>
            <a:r>
              <a:rPr lang="en-US" sz="1800" dirty="0">
                <a:solidFill>
                  <a:srgbClr val="12191C"/>
                </a:solidFill>
                <a:latin typeface="Consolas" panose="020B0609020204030204" pitchFamily="49" charset="0"/>
              </a:rPr>
              <a:t> </a:t>
            </a:r>
            <a:r>
              <a:rPr lang="en-US" dirty="0">
                <a:solidFill>
                  <a:srgbClr val="12191C"/>
                </a:solidFill>
                <a:latin typeface="Consolas" panose="020B0609020204030204" pitchFamily="49" charset="0"/>
              </a:rPr>
              <a:t>c</a:t>
            </a:r>
            <a:r>
              <a:rPr lang="en-US" sz="1800" dirty="0">
                <a:solidFill>
                  <a:srgbClr val="12191C"/>
                </a:solidFill>
                <a:latin typeface="Consolas" panose="020B0609020204030204" pitchFamily="49" charset="0"/>
              </a:rPr>
              <a:t> </a:t>
            </a:r>
            <a:r>
              <a:rPr lang="en-US" sz="1800" dirty="0">
                <a:latin typeface="Consolas" panose="020B0609020204030204" pitchFamily="49" charset="0"/>
              </a:rPr>
              <a:t>=</a:t>
            </a:r>
            <a:r>
              <a:rPr lang="en-US" sz="1800" dirty="0">
                <a:solidFill>
                  <a:srgbClr val="12191C"/>
                </a:solidFill>
                <a:latin typeface="Consolas" panose="020B0609020204030204" pitchFamily="49" charset="0"/>
              </a:rPr>
              <a:t> (</a:t>
            </a:r>
            <a:r>
              <a:rPr lang="en-US" dirty="0">
                <a:solidFill>
                  <a:srgbClr val="12191C"/>
                </a:solidFill>
                <a:latin typeface="Consolas" panose="020B0609020204030204" pitchFamily="49" charset="0"/>
              </a:rPr>
              <a:t>b </a:t>
            </a:r>
            <a:r>
              <a:rPr lang="en-US" dirty="0">
                <a:effectLst/>
                <a:latin typeface="+mj-lt"/>
              </a:rPr>
              <a:t>=</a:t>
            </a:r>
            <a:r>
              <a:rPr lang="en-US" dirty="0">
                <a:solidFill>
                  <a:srgbClr val="F92672"/>
                </a:solidFill>
                <a:effectLst/>
                <a:latin typeface="+mj-lt"/>
              </a:rPr>
              <a:t> </a:t>
            </a:r>
            <a:r>
              <a:rPr lang="en-US" dirty="0">
                <a:latin typeface="Consolas" panose="020B0609020204030204" pitchFamily="49" charset="0"/>
              </a:rPr>
              <a:t>foo()</a:t>
            </a:r>
            <a:r>
              <a:rPr lang="en-US" dirty="0">
                <a:solidFill>
                  <a:srgbClr val="12191C"/>
                </a:solidFill>
                <a:latin typeface="Consolas" panose="020B0609020204030204" pitchFamily="49" charset="0"/>
              </a:rPr>
              <a:t>)</a:t>
            </a:r>
            <a:r>
              <a:rPr lang="en-US" sz="1800" dirty="0">
                <a:solidFill>
                  <a:srgbClr val="12191C"/>
                </a:solidFill>
                <a:latin typeface="Consolas" panose="020B0609020204030204" pitchFamily="49" charset="0"/>
              </a:rPr>
              <a:t>;</a:t>
            </a:r>
            <a:endParaRPr lang="en-US" dirty="0"/>
          </a:p>
          <a:p>
            <a:pPr lvl="1"/>
            <a:endParaRPr lang="en-US" dirty="0"/>
          </a:p>
          <a:p>
            <a:endParaRPr lang="en-US" dirty="0"/>
          </a:p>
        </p:txBody>
      </p:sp>
    </p:spTree>
    <p:extLst>
      <p:ext uri="{BB962C8B-B14F-4D97-AF65-F5344CB8AC3E}">
        <p14:creationId xmlns:p14="http://schemas.microsoft.com/office/powerpoint/2010/main" val="28237502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99734068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F92-1584-E932-0CDF-C32590BC1F05}"/>
              </a:ext>
            </a:extLst>
          </p:cNvPr>
          <p:cNvSpPr>
            <a:spLocks noGrp="1"/>
          </p:cNvSpPr>
          <p:nvPr>
            <p:ph type="title"/>
          </p:nvPr>
        </p:nvSpPr>
        <p:spPr/>
        <p:txBody>
          <a:bodyPr/>
          <a:lstStyle/>
          <a:p>
            <a:r>
              <a:rPr lang="en-US" b="1"/>
              <a:t>extra time: </a:t>
            </a:r>
            <a:r>
              <a:rPr lang="en-US"/>
              <a:t>practice exam questions 🤷‍♂️</a:t>
            </a:r>
            <a:endParaRPr lang="en-US" b="1"/>
          </a:p>
        </p:txBody>
      </p:sp>
    </p:spTree>
    <p:extLst>
      <p:ext uri="{BB962C8B-B14F-4D97-AF65-F5344CB8AC3E}">
        <p14:creationId xmlns:p14="http://schemas.microsoft.com/office/powerpoint/2010/main" val="339676307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893640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5400"/>
              <a:t>do problems from last time</a:t>
            </a:r>
          </a:p>
        </p:txBody>
      </p:sp>
    </p:spTree>
    <p:extLst>
      <p:ext uri="{BB962C8B-B14F-4D97-AF65-F5344CB8AC3E}">
        <p14:creationId xmlns:p14="http://schemas.microsoft.com/office/powerpoint/2010/main" val="140141811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5400"/>
              <a:t>arrays in C</a:t>
            </a:r>
          </a:p>
        </p:txBody>
      </p:sp>
    </p:spTree>
    <p:extLst>
      <p:ext uri="{BB962C8B-B14F-4D97-AF65-F5344CB8AC3E}">
        <p14:creationId xmlns:p14="http://schemas.microsoft.com/office/powerpoint/2010/main" val="777412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5400"/>
              <a:t>keep it simple and use array</a:t>
            </a:r>
          </a:p>
        </p:txBody>
      </p:sp>
    </p:spTree>
    <p:extLst>
      <p:ext uri="{BB962C8B-B14F-4D97-AF65-F5344CB8AC3E}">
        <p14:creationId xmlns:p14="http://schemas.microsoft.com/office/powerpoint/2010/main" val="2535084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166660742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endParaRPr lang="en-US" sz="5400"/>
          </a:p>
        </p:txBody>
      </p:sp>
    </p:spTree>
    <p:extLst>
      <p:ext uri="{BB962C8B-B14F-4D97-AF65-F5344CB8AC3E}">
        <p14:creationId xmlns:p14="http://schemas.microsoft.com/office/powerpoint/2010/main" val="1408314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7898148" cy="4524315"/>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No Laptop Monday!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3, 4, 5 right triangle (from geometry)?</a:t>
            </a:r>
          </a:p>
          <a:p>
            <a:r>
              <a:rPr lang="en-US" sz="2400">
                <a:solidFill>
                  <a:schemeClr val="accent5"/>
                </a:solidFill>
              </a:rPr>
              <a:t>what are points and vectors (from geometry)?</a:t>
            </a:r>
          </a:p>
          <a:p>
            <a:r>
              <a:rPr lang="en-US" sz="2400">
                <a:solidFill>
                  <a:schemeClr val="accent5"/>
                </a:solidFill>
              </a:rPr>
              <a:t>why would you write a function?</a:t>
            </a:r>
          </a:p>
          <a:p>
            <a:r>
              <a:rPr lang="en-US" sz="2400">
                <a:solidFill>
                  <a:schemeClr val="accent5"/>
                </a:solidFill>
                <a:cs typeface="Consolas" panose="020B0609020204030204" pitchFamily="49" charset="0"/>
              </a:rPr>
              <a:t>why would you write a class?</a:t>
            </a:r>
          </a:p>
          <a:p>
            <a:br>
              <a:rPr lang="en-US" sz="2400"/>
            </a:br>
            <a:r>
              <a:rPr lang="en-US" sz="3200" b="1" dirty="0">
                <a:solidFill>
                  <a:schemeClr val="accent6"/>
                </a:solidFill>
              </a:rPr>
              <a:t>TODAY</a:t>
            </a:r>
            <a:br>
              <a:rPr lang="en-US" sz="2400" b="1" dirty="0">
                <a:solidFill>
                  <a:schemeClr val="accent6"/>
                </a:solidFill>
              </a:rPr>
            </a:br>
            <a:r>
              <a:rPr lang="en-US" sz="2400" dirty="0">
                <a:solidFill>
                  <a:schemeClr val="accent6"/>
                </a:solidFill>
              </a:rPr>
              <a:t>a very class-y lecture lol</a:t>
            </a:r>
          </a:p>
        </p:txBody>
      </p:sp>
    </p:spTree>
    <p:extLst>
      <p:ext uri="{BB962C8B-B14F-4D97-AF65-F5344CB8AC3E}">
        <p14:creationId xmlns:p14="http://schemas.microsoft.com/office/powerpoint/2010/main" val="203341569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63A0-CE68-8ABA-7BB8-03C7CD752B2C}"/>
              </a:ext>
            </a:extLst>
          </p:cNvPr>
          <p:cNvSpPr>
            <a:spLocks noGrp="1"/>
          </p:cNvSpPr>
          <p:nvPr>
            <p:ph type="title"/>
          </p:nvPr>
        </p:nvSpPr>
        <p:spPr/>
        <p:txBody>
          <a:bodyPr/>
          <a:lstStyle/>
          <a:p>
            <a:r>
              <a:rPr lang="en-US" sz="6000" dirty="0"/>
              <a:t>draw some points and lines on the board</a:t>
            </a:r>
          </a:p>
        </p:txBody>
      </p:sp>
    </p:spTree>
    <p:extLst>
      <p:ext uri="{BB962C8B-B14F-4D97-AF65-F5344CB8AC3E}">
        <p14:creationId xmlns:p14="http://schemas.microsoft.com/office/powerpoint/2010/main" val="332718343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CDF-2659-6197-D44E-BBE68314E993}"/>
              </a:ext>
            </a:extLst>
          </p:cNvPr>
          <p:cNvSpPr>
            <a:spLocks noGrp="1"/>
          </p:cNvSpPr>
          <p:nvPr>
            <p:ph type="title"/>
          </p:nvPr>
        </p:nvSpPr>
        <p:spPr/>
        <p:txBody>
          <a:bodyPr/>
          <a:lstStyle/>
          <a:p>
            <a:r>
              <a:rPr lang="en-US" dirty="0" err="1"/>
              <a:t>monday</a:t>
            </a:r>
            <a:r>
              <a:rPr lang="en-US"/>
              <a:t> memes</a:t>
            </a:r>
          </a:p>
        </p:txBody>
      </p:sp>
    </p:spTree>
    <p:extLst>
      <p:ext uri="{BB962C8B-B14F-4D97-AF65-F5344CB8AC3E}">
        <p14:creationId xmlns:p14="http://schemas.microsoft.com/office/powerpoint/2010/main" val="24017272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76907474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29917113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37786999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lil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arg)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baz(</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baz doesn't return anything</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9911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b="1" dirty="0">
                <a:latin typeface="+mj-lt"/>
              </a:rPr>
              <a:t>+</a:t>
            </a:r>
            <a:r>
              <a:rPr lang="en-US" dirty="0"/>
              <a:t> </a:t>
            </a:r>
            <a:r>
              <a:rPr lang="en-US" b="1" dirty="0"/>
              <a:t>adds</a:t>
            </a:r>
            <a:r>
              <a:rPr lang="en-US" dirty="0"/>
              <a:t> two numbers</a:t>
            </a:r>
          </a:p>
          <a:p>
            <a:r>
              <a:rPr lang="en-US" b="1" dirty="0">
                <a:latin typeface="+mj-lt"/>
              </a:rPr>
              <a:t>-</a:t>
            </a:r>
            <a:r>
              <a:rPr lang="en-US" dirty="0"/>
              <a:t> </a:t>
            </a:r>
            <a:r>
              <a:rPr lang="en-US" b="1" dirty="0"/>
              <a:t>subtracts</a:t>
            </a:r>
            <a:r>
              <a:rPr lang="en-US" dirty="0"/>
              <a:t> two numbers</a:t>
            </a:r>
          </a:p>
          <a:p>
            <a:r>
              <a:rPr lang="en-US" b="1" dirty="0">
                <a:latin typeface="+mj-lt"/>
              </a:rPr>
              <a:t>*</a:t>
            </a:r>
            <a:r>
              <a:rPr lang="en-US" dirty="0"/>
              <a:t> </a:t>
            </a:r>
            <a:r>
              <a:rPr lang="en-US" b="1" dirty="0"/>
              <a:t>multiplies</a:t>
            </a:r>
            <a:r>
              <a:rPr lang="en-US" dirty="0"/>
              <a:t> two numbers</a:t>
            </a:r>
          </a:p>
          <a:p>
            <a:r>
              <a:rPr lang="en-US" b="1" dirty="0">
                <a:latin typeface="+mj-lt"/>
              </a:rPr>
              <a:t>/</a:t>
            </a:r>
            <a:r>
              <a:rPr lang="en-US" dirty="0"/>
              <a:t> </a:t>
            </a:r>
            <a:r>
              <a:rPr lang="en-US" b="1" dirty="0"/>
              <a:t>divides</a:t>
            </a:r>
            <a:r>
              <a:rPr lang="en-US" dirty="0"/>
              <a:t> two numbers</a:t>
            </a:r>
          </a:p>
          <a:p>
            <a:pPr lvl="1"/>
            <a:r>
              <a:rPr lang="en-US" b="1" dirty="0"/>
              <a:t>☠ an </a:t>
            </a:r>
            <a:r>
              <a:rPr lang="en-US" b="1" dirty="0">
                <a:solidFill>
                  <a:srgbClr val="000080"/>
                </a:solidFill>
                <a:latin typeface="Consolas" panose="020B0609020204030204" pitchFamily="49" charset="0"/>
              </a:rPr>
              <a:t>int</a:t>
            </a:r>
            <a:r>
              <a:rPr lang="en-US" b="1" dirty="0"/>
              <a:t> divided by an </a:t>
            </a:r>
            <a:r>
              <a:rPr lang="en-US" b="1" dirty="0">
                <a:latin typeface="Consolas" panose="020B0609020204030204" pitchFamily="49" charset="0"/>
              </a:rPr>
              <a:t>int</a:t>
            </a:r>
            <a:r>
              <a:rPr lang="en-US" b="1" dirty="0"/>
              <a:t> is an </a:t>
            </a:r>
            <a:r>
              <a:rPr lang="en-US" b="1" dirty="0">
                <a:latin typeface="Consolas" panose="020B0609020204030204" pitchFamily="49" charset="0"/>
              </a:rPr>
              <a:t>int</a:t>
            </a:r>
            <a:endParaRPr lang="en-US" dirty="0"/>
          </a:p>
          <a:p>
            <a:pPr lvl="2"/>
            <a:r>
              <a:rPr lang="en-US" dirty="0">
                <a:solidFill>
                  <a:srgbClr val="000080"/>
                </a:solidFill>
                <a:latin typeface="Consolas" panose="020B0609020204030204" pitchFamily="49" charset="0"/>
              </a:rPr>
              <a:t>int</a:t>
            </a:r>
            <a:r>
              <a:rPr lang="en-US" dirty="0">
                <a:latin typeface="Consolas" panose="020B0609020204030204" pitchFamily="49" charset="0"/>
              </a:rPr>
              <a:t> foo = </a:t>
            </a:r>
            <a:r>
              <a:rPr lang="en-US" dirty="0">
                <a:solidFill>
                  <a:srgbClr val="02B5B5"/>
                </a:solidFill>
                <a:latin typeface="Consolas" panose="020B0609020204030204" pitchFamily="49" charset="0"/>
              </a:rPr>
              <a:t>8</a:t>
            </a:r>
            <a:r>
              <a:rPr lang="en-US" dirty="0">
                <a:latin typeface="Consolas" panose="020B0609020204030204" pitchFamily="49" charset="0"/>
              </a:rPr>
              <a:t> / </a:t>
            </a:r>
            <a:r>
              <a:rPr lang="en-US" dirty="0">
                <a:solidFill>
                  <a:srgbClr val="02B5B5"/>
                </a:solidFill>
                <a:latin typeface="Consolas" panose="020B0609020204030204" pitchFamily="49" charset="0"/>
              </a:rPr>
              <a:t>2</a:t>
            </a:r>
            <a:r>
              <a:rPr lang="en-US" dirty="0">
                <a:latin typeface="Consolas" panose="020B0609020204030204" pitchFamily="49" charset="0"/>
              </a:rPr>
              <a:t>;</a:t>
            </a:r>
            <a:r>
              <a:rPr lang="en-US" dirty="0"/>
              <a:t> </a:t>
            </a:r>
            <a:r>
              <a:rPr lang="en-US" dirty="0">
                <a:solidFill>
                  <a:srgbClr val="007B00"/>
                </a:solidFill>
                <a:latin typeface="Consolas" panose="020B0609020204030204" pitchFamily="49" charset="0"/>
              </a:rPr>
              <a:t>// 4</a:t>
            </a:r>
          </a:p>
          <a:p>
            <a:pPr lvl="2"/>
            <a:r>
              <a:rPr lang="en-US" dirty="0">
                <a:solidFill>
                  <a:srgbClr val="000080"/>
                </a:solidFill>
                <a:latin typeface="Consolas" panose="020B0609020204030204" pitchFamily="49" charset="0"/>
              </a:rPr>
              <a:t>int</a:t>
            </a:r>
            <a:r>
              <a:rPr lang="en-US" dirty="0">
                <a:latin typeface="Consolas" panose="020B0609020204030204" pitchFamily="49" charset="0"/>
              </a:rPr>
              <a:t> bar = </a:t>
            </a:r>
            <a:r>
              <a:rPr lang="en-US" dirty="0">
                <a:solidFill>
                  <a:srgbClr val="02B5B5"/>
                </a:solidFill>
                <a:latin typeface="Consolas" panose="020B0609020204030204" pitchFamily="49" charset="0"/>
              </a:rPr>
              <a:t>7</a:t>
            </a:r>
            <a:r>
              <a:rPr lang="en-US" dirty="0">
                <a:latin typeface="Consolas" panose="020B0609020204030204" pitchFamily="49" charset="0"/>
              </a:rPr>
              <a:t> / </a:t>
            </a:r>
            <a:r>
              <a:rPr lang="en-US" dirty="0">
                <a:solidFill>
                  <a:srgbClr val="02B5B5"/>
                </a:solidFill>
                <a:latin typeface="Consolas" panose="020B0609020204030204" pitchFamily="49" charset="0"/>
              </a:rPr>
              <a:t>2</a:t>
            </a:r>
            <a:r>
              <a:rPr lang="en-US" dirty="0">
                <a:latin typeface="Consolas" panose="020B0609020204030204" pitchFamily="49" charset="0"/>
              </a:rPr>
              <a:t>;</a:t>
            </a:r>
            <a:r>
              <a:rPr lang="en-US" dirty="0"/>
              <a:t> </a:t>
            </a:r>
            <a:r>
              <a:rPr lang="en-US" dirty="0">
                <a:solidFill>
                  <a:srgbClr val="007B00"/>
                </a:solidFill>
                <a:latin typeface="Consolas" panose="020B0609020204030204" pitchFamily="49" charset="0"/>
              </a:rPr>
              <a:t>// 3</a:t>
            </a:r>
          </a:p>
          <a:p>
            <a:pPr lvl="3"/>
            <a:r>
              <a:rPr lang="en-US" dirty="0"/>
              <a:t>Java "throws away the remainder"</a:t>
            </a:r>
          </a:p>
          <a:p>
            <a:pPr lvl="3"/>
            <a:endParaRPr lang="en-US" dirty="0"/>
          </a:p>
          <a:p>
            <a:r>
              <a:rPr lang="en-US" b="1" dirty="0"/>
              <a:t>-</a:t>
            </a:r>
            <a:r>
              <a:rPr lang="en-US" dirty="0"/>
              <a:t> returns the </a:t>
            </a:r>
            <a:r>
              <a:rPr lang="en-US" b="1" dirty="0"/>
              <a:t>negative</a:t>
            </a:r>
            <a:r>
              <a:rPr lang="en-US" dirty="0"/>
              <a:t> of a number</a:t>
            </a:r>
          </a:p>
          <a:p>
            <a:pPr lvl="1"/>
            <a:r>
              <a:rPr lang="en-US" dirty="0">
                <a:solidFill>
                  <a:srgbClr val="000080"/>
                </a:solidFill>
                <a:latin typeface="Consolas" panose="020B0609020204030204" pitchFamily="49" charset="0"/>
              </a:rPr>
              <a:t>int</a:t>
            </a:r>
            <a:r>
              <a:rPr lang="en-US" dirty="0">
                <a:latin typeface="Consolas" panose="020B0609020204030204" pitchFamily="49" charset="0"/>
              </a:rPr>
              <a:t> bar = -</a:t>
            </a:r>
            <a:r>
              <a:rPr lang="en-US" dirty="0">
                <a:solidFill>
                  <a:srgbClr val="02B5B5"/>
                </a:solidFill>
                <a:latin typeface="Consolas" panose="020B0609020204030204" pitchFamily="49" charset="0"/>
              </a:rPr>
              <a:t>7</a:t>
            </a:r>
            <a:r>
              <a:rPr lang="en-US" dirty="0">
                <a:latin typeface="Consolas" panose="020B0609020204030204" pitchFamily="49" charset="0"/>
              </a:rPr>
              <a:t>;   </a:t>
            </a:r>
            <a:r>
              <a:rPr lang="en-US" dirty="0">
                <a:solidFill>
                  <a:srgbClr val="007B00"/>
                </a:solidFill>
                <a:latin typeface="Consolas" panose="020B0609020204030204" pitchFamily="49" charset="0"/>
              </a:rPr>
              <a:t>// -7 ("negative 7" or "minus 7")</a:t>
            </a:r>
          </a:p>
          <a:p>
            <a:pPr lvl="1"/>
            <a:r>
              <a:rPr lang="en-US" dirty="0">
                <a:solidFill>
                  <a:srgbClr val="000080"/>
                </a:solidFill>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baz</a:t>
            </a:r>
            <a:r>
              <a:rPr lang="en-US" dirty="0">
                <a:latin typeface="Consolas" panose="020B0609020204030204" pitchFamily="49" charset="0"/>
              </a:rPr>
              <a:t> = -bar; </a:t>
            </a:r>
            <a:r>
              <a:rPr lang="en-US" dirty="0">
                <a:solidFill>
                  <a:srgbClr val="007B00"/>
                </a:solidFill>
                <a:latin typeface="Consolas" panose="020B0609020204030204" pitchFamily="49" charset="0"/>
              </a:rPr>
              <a:t>// 7</a:t>
            </a:r>
          </a:p>
          <a:p>
            <a:pPr marL="0" indent="0">
              <a:buNone/>
            </a:pPr>
            <a:endParaRPr lang="en-US" dirty="0"/>
          </a:p>
        </p:txBody>
      </p:sp>
    </p:spTree>
    <p:extLst>
      <p:ext uri="{BB962C8B-B14F-4D97-AF65-F5344CB8AC3E}">
        <p14:creationId xmlns:p14="http://schemas.microsoft.com/office/powerpoint/2010/main" val="37566053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80782"/>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pointA,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pointB, </a:t>
            </a:r>
            <a:r>
              <a:rPr lang="en-US">
                <a:solidFill>
                  <a:srgbClr val="000080"/>
                </a:solidFill>
                <a:latin typeface="Consolas" panose="020B0609020204030204" pitchFamily="49" charset="0"/>
                <a:cs typeface="Consolas" panose="020B0609020204030204" pitchFamily="49" charset="0"/>
              </a:rPr>
              <a:t>Vector3</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885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function arguments</a:t>
            </a:r>
          </a:p>
        </p:txBody>
      </p:sp>
    </p:spTree>
    <p:extLst>
      <p:ext uri="{BB962C8B-B14F-4D97-AF65-F5344CB8AC3E}">
        <p14:creationId xmlns:p14="http://schemas.microsoft.com/office/powerpoint/2010/main" val="1842020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arguments</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can take arguments</a:t>
            </a:r>
          </a:p>
        </p:txBody>
      </p:sp>
    </p:spTree>
    <p:extLst>
      <p:ext uri="{BB962C8B-B14F-4D97-AF65-F5344CB8AC3E}">
        <p14:creationId xmlns:p14="http://schemas.microsoft.com/office/powerpoint/2010/main" val="50665555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34148249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1"/>
            <a:endParaRPr lang="en-US">
              <a:latin typeface="+mj-lt"/>
            </a:endParaRPr>
          </a:p>
        </p:txBody>
      </p:sp>
    </p:spTree>
    <p:extLst>
      <p:ext uri="{BB962C8B-B14F-4D97-AF65-F5344CB8AC3E}">
        <p14:creationId xmlns:p14="http://schemas.microsoft.com/office/powerpoint/2010/main" val="42634586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71EE8BD3-F679-BC63-4460-A329640EB21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224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6E04FE9-DD88-C7A2-DF89-FF89CB96F189}"/>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6198953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9461003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reverseArrayInPlace(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98372572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3900270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2800" dirty="0"/>
              <a:t>thank you to those who emailed </a:t>
            </a:r>
            <a:r>
              <a:rPr lang="en-US" sz="2800" dirty="0" err="1"/>
              <a:t>DrJava</a:t>
            </a:r>
            <a:r>
              <a:rPr lang="en-US" sz="2800"/>
              <a:t> questions!</a:t>
            </a:r>
            <a:br>
              <a:rPr lang="en-US" sz="2800" b="1"/>
            </a:br>
            <a:br>
              <a:rPr lang="en-US" sz="2800" b="1"/>
            </a:br>
            <a:r>
              <a:rPr lang="en-US" sz="2800" b="1"/>
              <a:t>note: </a:t>
            </a:r>
            <a:r>
              <a:rPr lang="en-US" sz="2800"/>
              <a:t>my email responses tend to be really short;</a:t>
            </a:r>
            <a:br>
              <a:rPr lang="en-US" sz="2800"/>
            </a:br>
            <a:r>
              <a:rPr lang="en-US" sz="2800"/>
              <a:t>it doesn't mean i'm annoyed;</a:t>
            </a:r>
            <a:br>
              <a:rPr lang="en-US" sz="2800"/>
            </a:br>
            <a:r>
              <a:rPr lang="en-US" sz="2800"/>
              <a:t>i just have to write emails really fast because there are ~64 students in this class 🙂👍</a:t>
            </a:r>
            <a:br>
              <a:rPr lang="en-US" sz="2800"/>
            </a:br>
            <a:br>
              <a:rPr lang="en-US" sz="2800"/>
            </a:br>
            <a:r>
              <a:rPr lang="en-US" sz="2800" b="1"/>
              <a:t>ps </a:t>
            </a:r>
            <a:r>
              <a:rPr lang="en-US" sz="2800"/>
              <a:t>screenshots are really helpful if you email me!</a:t>
            </a:r>
          </a:p>
        </p:txBody>
      </p:sp>
    </p:spTree>
    <p:extLst>
      <p:ext uri="{BB962C8B-B14F-4D97-AF65-F5344CB8AC3E}">
        <p14:creationId xmlns:p14="http://schemas.microsoft.com/office/powerpoint/2010/main" val="2518695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dirty="0"/>
              <a:t>modulo</a:t>
            </a:r>
            <a:endParaRPr lang="en-US" dirty="0">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dirty="0">
                <a:latin typeface="+mj-lt"/>
              </a:rPr>
              <a:t>x % N</a:t>
            </a:r>
            <a:r>
              <a:rPr lang="en-US" sz="1800" dirty="0"/>
              <a:t> returns the </a:t>
            </a:r>
            <a:r>
              <a:rPr lang="en-US" sz="1800" b="1" dirty="0"/>
              <a:t>remainder</a:t>
            </a:r>
            <a:r>
              <a:rPr lang="en-US" sz="1800" dirty="0"/>
              <a:t> of </a:t>
            </a:r>
            <a:r>
              <a:rPr lang="en-US" dirty="0">
                <a:latin typeface="Consolas" panose="020B0609020204030204" pitchFamily="49" charset="0"/>
                <a:cs typeface="Consolas" panose="020B0609020204030204" pitchFamily="49" charset="0"/>
              </a:rPr>
              <a:t>(</a:t>
            </a:r>
            <a:r>
              <a:rPr lang="en-US" sz="1800" dirty="0">
                <a:latin typeface="Consolas" panose="020B0609020204030204" pitchFamily="49" charset="0"/>
                <a:cs typeface="Consolas" panose="020B0609020204030204" pitchFamily="49" charset="0"/>
              </a:rPr>
              <a:t>x / N)</a:t>
            </a:r>
            <a:r>
              <a:rPr lang="en-US" sz="1800" dirty="0">
                <a:latin typeface="+mj-lt"/>
              </a:rPr>
              <a:t> </a:t>
            </a:r>
            <a:r>
              <a:rPr lang="en-US" dirty="0"/>
              <a:t>and is read "x </a:t>
            </a:r>
            <a:r>
              <a:rPr lang="en-US" b="1" dirty="0"/>
              <a:t>modulo</a:t>
            </a:r>
            <a:r>
              <a:rPr lang="en-US" dirty="0"/>
              <a:t> N"</a:t>
            </a:r>
            <a:endParaRPr lang="en-US" sz="1800" dirty="0"/>
          </a:p>
          <a:p>
            <a:pPr lvl="1"/>
            <a:r>
              <a:rPr lang="en-US" dirty="0">
                <a:solidFill>
                  <a:srgbClr val="000080"/>
                </a:solidFill>
                <a:effectLst/>
                <a:latin typeface="+mj-lt"/>
              </a:rPr>
              <a:t>int</a:t>
            </a:r>
            <a:r>
              <a:rPr lang="en-US" dirty="0">
                <a:latin typeface="+mj-lt"/>
              </a:rPr>
              <a:t> foo </a:t>
            </a:r>
            <a:r>
              <a:rPr lang="en-US" dirty="0">
                <a:effectLst/>
                <a:latin typeface="+mj-lt"/>
              </a:rPr>
              <a:t>=</a:t>
            </a:r>
            <a:r>
              <a:rPr lang="en-US" dirty="0">
                <a:latin typeface="+mj-lt"/>
              </a:rPr>
              <a:t> </a:t>
            </a:r>
            <a:r>
              <a:rPr lang="en-US" dirty="0">
                <a:solidFill>
                  <a:srgbClr val="02B5B5"/>
                </a:solidFill>
                <a:effectLst/>
                <a:latin typeface="+mj-lt"/>
              </a:rPr>
              <a:t>17</a:t>
            </a:r>
            <a:r>
              <a:rPr lang="en-US" dirty="0">
                <a:latin typeface="+mj-lt"/>
              </a:rPr>
              <a:t> </a:t>
            </a:r>
            <a:r>
              <a:rPr lang="en-US" dirty="0">
                <a:effectLst/>
                <a:latin typeface="+mj-lt"/>
              </a:rPr>
              <a:t>%</a:t>
            </a:r>
            <a:r>
              <a:rPr lang="en-US" dirty="0">
                <a:latin typeface="+mj-lt"/>
              </a:rPr>
              <a:t> </a:t>
            </a:r>
            <a:r>
              <a:rPr lang="en-US" dirty="0">
                <a:solidFill>
                  <a:srgbClr val="02B5B5"/>
                </a:solidFill>
                <a:effectLst/>
                <a:latin typeface="+mj-lt"/>
              </a:rPr>
              <a:t>5</a:t>
            </a:r>
            <a:r>
              <a:rPr lang="en-US" dirty="0">
                <a:latin typeface="+mj-lt"/>
              </a:rPr>
              <a:t>; </a:t>
            </a:r>
            <a:r>
              <a:rPr lang="en-US" dirty="0">
                <a:solidFill>
                  <a:srgbClr val="007B00"/>
                </a:solidFill>
                <a:effectLst/>
                <a:latin typeface="+mj-lt"/>
              </a:rPr>
              <a:t>// 2 ("17 divided by 5 is 3 remainder 2")</a:t>
            </a:r>
            <a:endParaRPr lang="en-US" dirty="0">
              <a:latin typeface="+mj-lt"/>
            </a:endParaRPr>
          </a:p>
          <a:p>
            <a:r>
              <a:rPr lang="en-US" b="1" dirty="0">
                <a:effectLst/>
              </a:rPr>
              <a:t>☠ </a:t>
            </a:r>
            <a:r>
              <a:rPr kumimoji="0" lang="en-US" sz="1800" b="1" u="none" strike="noStrike" kern="1200" cap="none" spc="0" normalizeH="0" baseline="0" noProof="0" dirty="0">
                <a:ln>
                  <a:noFill/>
                </a:ln>
                <a:effectLst/>
                <a:uLnTx/>
                <a:uFillTx/>
                <a:latin typeface="Consolas"/>
                <a:ea typeface="Segoe UI Emoji" panose="020B0502040204020203" pitchFamily="34" charset="0"/>
                <a:cs typeface="+mn-cs"/>
              </a:rPr>
              <a:t>%</a:t>
            </a:r>
            <a:r>
              <a:rPr lang="en-US" b="1" dirty="0">
                <a:effectLst/>
              </a:rPr>
              <a:t> probably doesn't do what you expect for negative numbers</a:t>
            </a:r>
            <a:r>
              <a:rPr lang="en-US" b="1" dirty="0"/>
              <a:t>;</a:t>
            </a:r>
            <a:br>
              <a:rPr lang="en-US" b="1" dirty="0"/>
            </a:br>
            <a:r>
              <a:rPr lang="en-US" b="1" dirty="0"/>
              <a:t>instead, use </a:t>
            </a:r>
            <a:r>
              <a:rPr lang="en-US" b="1" dirty="0" err="1"/>
              <a:t>floorMod</a:t>
            </a:r>
            <a:endParaRPr lang="en-US" b="1" dirty="0">
              <a:effectLst/>
            </a:endParaRPr>
          </a:p>
          <a:p>
            <a:pPr lvl="1"/>
            <a:r>
              <a:rPr lang="en-US" b="1" dirty="0">
                <a:solidFill>
                  <a:srgbClr val="0CB5B5"/>
                </a:solidFill>
                <a:effectLst/>
                <a:latin typeface="Consolas" panose="020B0609020204030204" pitchFamily="49" charset="0"/>
                <a:cs typeface="Consolas" panose="020B0609020204030204" pitchFamily="49" charset="0"/>
              </a:rPr>
              <a:t> 5</a:t>
            </a:r>
            <a:r>
              <a:rPr lang="en-US" b="1" dirty="0">
                <a:effectLst/>
                <a:latin typeface="Consolas" panose="020B0609020204030204" pitchFamily="49" charset="0"/>
                <a:cs typeface="Consolas" panose="020B0609020204030204" pitchFamily="49" charset="0"/>
              </a:rPr>
              <a:t> % </a:t>
            </a:r>
            <a:r>
              <a:rPr lang="en-US" b="1" dirty="0">
                <a:solidFill>
                  <a:srgbClr val="0CB5B5"/>
                </a:solidFill>
                <a:effectLst/>
                <a:latin typeface="Consolas" panose="020B0609020204030204" pitchFamily="49" charset="0"/>
                <a:cs typeface="Consolas" panose="020B0609020204030204" pitchFamily="49" charset="0"/>
              </a:rPr>
              <a:t>3</a:t>
            </a:r>
            <a:r>
              <a:rPr lang="en-US" b="1" dirty="0">
                <a:effectLst/>
                <a:latin typeface="Consolas" panose="020B0609020204030204" pitchFamily="49" charset="0"/>
                <a:cs typeface="Consolas" panose="020B0609020204030204" pitchFamily="49" charset="0"/>
              </a:rPr>
              <a:t> </a:t>
            </a:r>
            <a:r>
              <a:rPr lang="en-US" b="1" dirty="0">
                <a:solidFill>
                  <a:srgbClr val="007B00"/>
                </a:solidFill>
                <a:effectLst/>
                <a:latin typeface="Consolas" panose="020B0609020204030204" pitchFamily="49" charset="0"/>
                <a:cs typeface="Consolas" panose="020B0609020204030204" pitchFamily="49" charset="0"/>
              </a:rPr>
              <a:t>//  2</a:t>
            </a:r>
          </a:p>
          <a:p>
            <a:pPr lvl="1"/>
            <a:r>
              <a:rPr lang="en-US" b="1" dirty="0">
                <a:solidFill>
                  <a:srgbClr val="0CB5B5"/>
                </a:solidFill>
                <a:latin typeface="Consolas" panose="020B0609020204030204" pitchFamily="49" charset="0"/>
                <a:cs typeface="Consolas" panose="020B0609020204030204" pitchFamily="49" charset="0"/>
              </a:rPr>
              <a:t> 4</a:t>
            </a:r>
            <a:r>
              <a:rPr lang="en-US" b="1" dirty="0">
                <a:effectLst/>
                <a:latin typeface="Consolas" panose="020B0609020204030204" pitchFamily="49" charset="0"/>
                <a:cs typeface="Consolas" panose="020B0609020204030204" pitchFamily="49" charset="0"/>
              </a:rPr>
              <a:t> % </a:t>
            </a:r>
            <a:r>
              <a:rPr lang="en-US" b="1" dirty="0">
                <a:solidFill>
                  <a:srgbClr val="0CB5B5"/>
                </a:solidFill>
                <a:effectLst/>
                <a:latin typeface="Consolas" panose="020B0609020204030204" pitchFamily="49" charset="0"/>
                <a:cs typeface="Consolas" panose="020B0609020204030204" pitchFamily="49" charset="0"/>
              </a:rPr>
              <a:t>3</a:t>
            </a:r>
            <a:r>
              <a:rPr lang="en-US" b="1" dirty="0">
                <a:effectLst/>
                <a:latin typeface="Consolas" panose="020B0609020204030204" pitchFamily="49" charset="0"/>
                <a:cs typeface="Consolas" panose="020B0609020204030204" pitchFamily="49" charset="0"/>
              </a:rPr>
              <a:t> </a:t>
            </a:r>
            <a:r>
              <a:rPr lang="en-US" b="1" dirty="0">
                <a:solidFill>
                  <a:srgbClr val="007B00"/>
                </a:solidFill>
                <a:effectLst/>
                <a:latin typeface="Consolas" panose="020B0609020204030204" pitchFamily="49" charset="0"/>
                <a:cs typeface="Consolas" panose="020B0609020204030204" pitchFamily="49" charset="0"/>
              </a:rPr>
              <a:t>//  1</a:t>
            </a:r>
          </a:p>
          <a:p>
            <a:pPr lvl="1"/>
            <a:r>
              <a:rPr lang="en-US" b="1" dirty="0">
                <a:solidFill>
                  <a:srgbClr val="0CB5B5"/>
                </a:solidFill>
                <a:effectLst/>
                <a:latin typeface="Consolas" panose="020B0609020204030204" pitchFamily="49" charset="0"/>
                <a:cs typeface="Consolas" panose="020B0609020204030204" pitchFamily="49" charset="0"/>
              </a:rPr>
              <a:t> 3</a:t>
            </a:r>
            <a:r>
              <a:rPr lang="en-US" b="1" dirty="0">
                <a:effectLst/>
                <a:latin typeface="Consolas" panose="020B0609020204030204" pitchFamily="49" charset="0"/>
                <a:cs typeface="Consolas" panose="020B0609020204030204" pitchFamily="49" charset="0"/>
              </a:rPr>
              <a:t> % </a:t>
            </a:r>
            <a:r>
              <a:rPr lang="en-US" b="1" dirty="0">
                <a:solidFill>
                  <a:srgbClr val="0CB5B5"/>
                </a:solidFill>
                <a:effectLst/>
                <a:latin typeface="Consolas" panose="020B0609020204030204" pitchFamily="49" charset="0"/>
                <a:cs typeface="Consolas" panose="020B0609020204030204" pitchFamily="49" charset="0"/>
              </a:rPr>
              <a:t>3</a:t>
            </a:r>
            <a:r>
              <a:rPr lang="en-US" b="1" dirty="0">
                <a:effectLst/>
                <a:latin typeface="Consolas" panose="020B0609020204030204" pitchFamily="49" charset="0"/>
                <a:cs typeface="Consolas" panose="020B0609020204030204" pitchFamily="49" charset="0"/>
              </a:rPr>
              <a:t> </a:t>
            </a:r>
            <a:r>
              <a:rPr lang="en-US" b="1" dirty="0">
                <a:solidFill>
                  <a:srgbClr val="007B00"/>
                </a:solidFill>
                <a:effectLst/>
                <a:latin typeface="Consolas" panose="020B0609020204030204" pitchFamily="49" charset="0"/>
                <a:cs typeface="Consolas" panose="020B0609020204030204" pitchFamily="49" charset="0"/>
              </a:rPr>
              <a:t>//  0</a:t>
            </a:r>
            <a:r>
              <a:rPr lang="en-US" b="1" dirty="0">
                <a:solidFill>
                  <a:srgbClr val="0CB5B5"/>
                </a:solidFill>
                <a:effectLst/>
                <a:latin typeface="Consolas" panose="020B0609020204030204" pitchFamily="49" charset="0"/>
                <a:cs typeface="Consolas" panose="020B0609020204030204" pitchFamily="49" charset="0"/>
              </a:rPr>
              <a:t> </a:t>
            </a:r>
          </a:p>
          <a:p>
            <a:pPr lvl="1"/>
            <a:r>
              <a:rPr lang="en-US" b="1" dirty="0">
                <a:solidFill>
                  <a:srgbClr val="0CB5B5"/>
                </a:solidFill>
                <a:latin typeface="Consolas" panose="020B0609020204030204" pitchFamily="49" charset="0"/>
                <a:cs typeface="Consolas" panose="020B0609020204030204" pitchFamily="49" charset="0"/>
              </a:rPr>
              <a:t> </a:t>
            </a:r>
            <a:r>
              <a:rPr lang="en-US" b="1" dirty="0">
                <a:solidFill>
                  <a:srgbClr val="0CB5B5"/>
                </a:solidFill>
                <a:effectLst/>
                <a:latin typeface="Consolas" panose="020B0609020204030204" pitchFamily="49" charset="0"/>
                <a:cs typeface="Consolas" panose="020B0609020204030204" pitchFamily="49" charset="0"/>
              </a:rPr>
              <a:t>2</a:t>
            </a:r>
            <a:r>
              <a:rPr lang="en-US" b="1" dirty="0">
                <a:effectLst/>
                <a:latin typeface="Consolas" panose="020B0609020204030204" pitchFamily="49" charset="0"/>
                <a:cs typeface="Consolas" panose="020B0609020204030204" pitchFamily="49" charset="0"/>
              </a:rPr>
              <a:t> % </a:t>
            </a:r>
            <a:r>
              <a:rPr lang="en-US" b="1" dirty="0">
                <a:solidFill>
                  <a:srgbClr val="0CB5B5"/>
                </a:solidFill>
                <a:effectLst/>
                <a:latin typeface="Consolas" panose="020B0609020204030204" pitchFamily="49" charset="0"/>
                <a:cs typeface="Consolas" panose="020B0609020204030204" pitchFamily="49" charset="0"/>
              </a:rPr>
              <a:t>3</a:t>
            </a:r>
            <a:r>
              <a:rPr lang="en-US" b="1" dirty="0">
                <a:effectLst/>
                <a:latin typeface="Consolas" panose="020B0609020204030204" pitchFamily="49" charset="0"/>
                <a:cs typeface="Consolas" panose="020B0609020204030204" pitchFamily="49" charset="0"/>
              </a:rPr>
              <a:t> </a:t>
            </a:r>
            <a:r>
              <a:rPr lang="en-US" b="1" dirty="0">
                <a:solidFill>
                  <a:srgbClr val="007B00"/>
                </a:solidFill>
                <a:effectLst/>
                <a:latin typeface="Consolas" panose="020B0609020204030204" pitchFamily="49" charset="0"/>
                <a:cs typeface="Consolas" panose="020B0609020204030204" pitchFamily="49" charset="0"/>
              </a:rPr>
              <a:t>//  2</a:t>
            </a:r>
          </a:p>
          <a:p>
            <a:pPr lvl="1"/>
            <a:r>
              <a:rPr lang="en-US" b="1" dirty="0">
                <a:solidFill>
                  <a:srgbClr val="0CB5B5"/>
                </a:solidFill>
                <a:latin typeface="Consolas" panose="020B0609020204030204" pitchFamily="49" charset="0"/>
                <a:cs typeface="Consolas" panose="020B0609020204030204" pitchFamily="49" charset="0"/>
              </a:rPr>
              <a:t> 1</a:t>
            </a:r>
            <a:r>
              <a:rPr lang="en-US" b="1" dirty="0">
                <a:effectLst/>
                <a:latin typeface="Consolas" panose="020B0609020204030204" pitchFamily="49" charset="0"/>
                <a:cs typeface="Consolas" panose="020B0609020204030204" pitchFamily="49" charset="0"/>
              </a:rPr>
              <a:t> % </a:t>
            </a:r>
            <a:r>
              <a:rPr lang="en-US" b="1" dirty="0">
                <a:solidFill>
                  <a:srgbClr val="0CB5B5"/>
                </a:solidFill>
                <a:effectLst/>
                <a:latin typeface="Consolas" panose="020B0609020204030204" pitchFamily="49" charset="0"/>
                <a:cs typeface="Consolas" panose="020B0609020204030204" pitchFamily="49" charset="0"/>
              </a:rPr>
              <a:t>3</a:t>
            </a:r>
            <a:r>
              <a:rPr lang="en-US" b="1" dirty="0">
                <a:effectLst/>
                <a:latin typeface="Consolas" panose="020B0609020204030204" pitchFamily="49" charset="0"/>
                <a:cs typeface="Consolas" panose="020B0609020204030204" pitchFamily="49" charset="0"/>
              </a:rPr>
              <a:t> </a:t>
            </a:r>
            <a:r>
              <a:rPr lang="en-US" b="1" dirty="0">
                <a:solidFill>
                  <a:srgbClr val="007B00"/>
                </a:solidFill>
                <a:effectLst/>
                <a:latin typeface="Consolas" panose="020B0609020204030204" pitchFamily="49" charset="0"/>
                <a:cs typeface="Consolas" panose="020B0609020204030204" pitchFamily="49" charset="0"/>
              </a:rPr>
              <a:t>//  1</a:t>
            </a:r>
          </a:p>
          <a:p>
            <a:pPr lvl="1"/>
            <a:r>
              <a:rPr lang="en-US" b="1" dirty="0">
                <a:solidFill>
                  <a:srgbClr val="0CB5B5"/>
                </a:solidFill>
                <a:effectLst/>
                <a:latin typeface="Consolas" panose="020B0609020204030204" pitchFamily="49" charset="0"/>
                <a:cs typeface="Consolas" panose="020B0609020204030204" pitchFamily="49" charset="0"/>
              </a:rPr>
              <a:t> 0</a:t>
            </a:r>
            <a:r>
              <a:rPr lang="en-US" b="1" dirty="0">
                <a:effectLst/>
                <a:latin typeface="Consolas" panose="020B0609020204030204" pitchFamily="49" charset="0"/>
                <a:cs typeface="Consolas" panose="020B0609020204030204" pitchFamily="49" charset="0"/>
              </a:rPr>
              <a:t> % </a:t>
            </a:r>
            <a:r>
              <a:rPr lang="en-US" b="1" dirty="0">
                <a:solidFill>
                  <a:srgbClr val="0CB5B5"/>
                </a:solidFill>
                <a:effectLst/>
                <a:latin typeface="Consolas" panose="020B0609020204030204" pitchFamily="49" charset="0"/>
                <a:cs typeface="Consolas" panose="020B0609020204030204" pitchFamily="49" charset="0"/>
              </a:rPr>
              <a:t>3</a:t>
            </a:r>
            <a:r>
              <a:rPr lang="en-US" b="1" dirty="0">
                <a:effectLst/>
                <a:latin typeface="Consolas" panose="020B0609020204030204" pitchFamily="49" charset="0"/>
                <a:cs typeface="Consolas" panose="020B0609020204030204" pitchFamily="49" charset="0"/>
              </a:rPr>
              <a:t> </a:t>
            </a:r>
            <a:r>
              <a:rPr lang="en-US" b="1" dirty="0">
                <a:solidFill>
                  <a:srgbClr val="007B00"/>
                </a:solidFill>
                <a:effectLst/>
                <a:latin typeface="Consolas" panose="020B0609020204030204" pitchFamily="49" charset="0"/>
                <a:cs typeface="Consolas" panose="020B0609020204030204" pitchFamily="49" charset="0"/>
              </a:rPr>
              <a:t>//  0</a:t>
            </a:r>
            <a:endParaRPr lang="en-US" b="1" dirty="0">
              <a:effectLst/>
            </a:endParaRPr>
          </a:p>
          <a:p>
            <a:pPr lvl="1"/>
            <a:r>
              <a:rPr lang="en-US" b="1" dirty="0">
                <a:effectLst/>
                <a:latin typeface="Consolas" panose="020B0609020204030204" pitchFamily="49" charset="0"/>
                <a:cs typeface="Consolas" panose="020B0609020204030204" pitchFamily="49" charset="0"/>
              </a:rPr>
              <a:t>-</a:t>
            </a:r>
            <a:r>
              <a:rPr lang="en-US" b="1" dirty="0">
                <a:solidFill>
                  <a:srgbClr val="0CB5B5"/>
                </a:solidFill>
                <a:effectLst/>
                <a:latin typeface="Consolas" panose="020B0609020204030204" pitchFamily="49" charset="0"/>
                <a:cs typeface="Consolas" panose="020B0609020204030204" pitchFamily="49" charset="0"/>
              </a:rPr>
              <a:t>1</a:t>
            </a:r>
            <a:r>
              <a:rPr lang="en-US" b="1" dirty="0">
                <a:effectLst/>
                <a:latin typeface="Consolas" panose="020B0609020204030204" pitchFamily="49" charset="0"/>
                <a:cs typeface="Consolas" panose="020B0609020204030204" pitchFamily="49" charset="0"/>
              </a:rPr>
              <a:t> % </a:t>
            </a:r>
            <a:r>
              <a:rPr lang="en-US" b="1" dirty="0">
                <a:solidFill>
                  <a:srgbClr val="0CB5B5"/>
                </a:solidFill>
                <a:effectLst/>
                <a:latin typeface="Consolas" panose="020B0609020204030204" pitchFamily="49" charset="0"/>
                <a:cs typeface="Consolas" panose="020B0609020204030204" pitchFamily="49" charset="0"/>
              </a:rPr>
              <a:t>3</a:t>
            </a:r>
            <a:r>
              <a:rPr lang="en-US" b="1" dirty="0">
                <a:effectLst/>
                <a:latin typeface="Consolas" panose="020B0609020204030204" pitchFamily="49" charset="0"/>
                <a:cs typeface="Consolas" panose="020B0609020204030204" pitchFamily="49" charset="0"/>
              </a:rPr>
              <a:t> </a:t>
            </a:r>
            <a:r>
              <a:rPr lang="en-US" b="1" dirty="0">
                <a:solidFill>
                  <a:srgbClr val="007B00"/>
                </a:solidFill>
                <a:effectLst/>
                <a:latin typeface="Consolas" panose="020B0609020204030204" pitchFamily="49" charset="0"/>
                <a:cs typeface="Consolas" panose="020B0609020204030204" pitchFamily="49" charset="0"/>
              </a:rPr>
              <a:t>// -1 🤔</a:t>
            </a:r>
          </a:p>
          <a:p>
            <a:pPr lvl="1"/>
            <a:r>
              <a:rPr lang="en-US" b="1" dirty="0" err="1">
                <a:solidFill>
                  <a:srgbClr val="000080"/>
                </a:solidFill>
                <a:effectLst/>
                <a:latin typeface="Consolas" panose="020B0609020204030204" pitchFamily="49" charset="0"/>
                <a:cs typeface="Consolas" panose="020B0609020204030204" pitchFamily="49" charset="0"/>
              </a:rPr>
              <a:t>Math</a:t>
            </a:r>
            <a:r>
              <a:rPr lang="en-US" b="1" dirty="0" err="1">
                <a:effectLst/>
                <a:latin typeface="Consolas" panose="020B0609020204030204" pitchFamily="49" charset="0"/>
                <a:cs typeface="Consolas" panose="020B0609020204030204" pitchFamily="49" charset="0"/>
              </a:rPr>
              <a:t>.floorMod</a:t>
            </a:r>
            <a:r>
              <a:rPr lang="en-US" b="1" dirty="0">
                <a:effectLst/>
                <a:latin typeface="Consolas" panose="020B0609020204030204" pitchFamily="49" charset="0"/>
                <a:cs typeface="Consolas" panose="020B0609020204030204" pitchFamily="49" charset="0"/>
              </a:rPr>
              <a:t>(-</a:t>
            </a:r>
            <a:r>
              <a:rPr lang="en-US" b="1" dirty="0">
                <a:solidFill>
                  <a:srgbClr val="0CB5B5"/>
                </a:solidFill>
                <a:effectLst/>
                <a:latin typeface="Consolas" panose="020B0609020204030204" pitchFamily="49" charset="0"/>
                <a:cs typeface="Consolas" panose="020B0609020204030204" pitchFamily="49" charset="0"/>
              </a:rPr>
              <a:t>1</a:t>
            </a:r>
            <a:r>
              <a:rPr lang="en-US" b="1" dirty="0">
                <a:effectLst/>
                <a:latin typeface="Consolas" panose="020B0609020204030204" pitchFamily="49" charset="0"/>
                <a:cs typeface="Consolas" panose="020B0609020204030204" pitchFamily="49" charset="0"/>
              </a:rPr>
              <a:t>, </a:t>
            </a:r>
            <a:r>
              <a:rPr lang="en-US" b="1" dirty="0">
                <a:solidFill>
                  <a:srgbClr val="0CB5B5"/>
                </a:solidFill>
                <a:effectLst/>
                <a:latin typeface="Consolas" panose="020B0609020204030204" pitchFamily="49" charset="0"/>
                <a:cs typeface="Consolas" panose="020B0609020204030204" pitchFamily="49" charset="0"/>
              </a:rPr>
              <a:t>3</a:t>
            </a:r>
            <a:r>
              <a:rPr lang="en-US" b="1" dirty="0">
                <a:effectLst/>
                <a:latin typeface="Consolas" panose="020B0609020204030204" pitchFamily="49" charset="0"/>
                <a:cs typeface="Consolas" panose="020B0609020204030204" pitchFamily="49" charset="0"/>
              </a:rPr>
              <a:t>) </a:t>
            </a:r>
            <a:r>
              <a:rPr lang="en-US" b="1" dirty="0">
                <a:solidFill>
                  <a:srgbClr val="007B00"/>
                </a:solidFill>
                <a:effectLst/>
                <a:latin typeface="Consolas" panose="020B0609020204030204" pitchFamily="49" charset="0"/>
                <a:cs typeface="Consolas" panose="020B0609020204030204" pitchFamily="49" charset="0"/>
              </a:rPr>
              <a:t>// 2 🙂👍</a:t>
            </a:r>
            <a:endParaRPr lang="en-US" b="1" dirty="0">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863112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40023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47672567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11713871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173290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04556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08236378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78438208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37049883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61102782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69244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28564029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13536319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6884861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8326607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34718268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4166671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45777239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255111976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8A32C96A-A7C9-102B-4AEA-CCC5735EF2D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1E51983C-7941-0C45-4894-ACBEA30FDDAC}"/>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185961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271B5BCA-9197-E6B1-18B2-DD319569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76624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1822432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19154396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404571091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86778822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a.x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a.y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System</a:t>
            </a:r>
            <a:r>
              <a:rPr lang="en-US">
                <a:latin typeface="Consolas" panose="020B0609020204030204" pitchFamily="49" charset="0"/>
                <a:cs typeface="Consolas" panose="020B0609020204030204" pitchFamily="49" charset="0"/>
              </a:rPr>
              <a:t>.out.println(a.length()); </a:t>
            </a:r>
            <a:r>
              <a:rPr lang="en-US">
                <a:solidFill>
                  <a:srgbClr val="007B00"/>
                </a:solidFill>
                <a:latin typeface="Consolas" panose="020B0609020204030204" pitchFamily="49" charset="0"/>
                <a:cs typeface="Consolas" panose="020B0609020204030204" pitchFamily="49" charset="0"/>
              </a:rPr>
              <a:t>// 5.0 </a:t>
            </a:r>
          </a:p>
        </p:txBody>
      </p:sp>
    </p:spTree>
    <p:extLst>
      <p:ext uri="{BB962C8B-B14F-4D97-AF65-F5344CB8AC3E}">
        <p14:creationId xmlns:p14="http://schemas.microsoft.com/office/powerpoint/2010/main" val="321987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66103787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43817C-CB46-9FEB-D1D5-C1C833518529}"/>
              </a:ext>
            </a:extLst>
          </p:cNvPr>
          <p:cNvSpPr>
            <a:spLocks noGrp="1"/>
          </p:cNvSpPr>
          <p:nvPr>
            <p:ph type="title"/>
          </p:nvPr>
        </p:nvSpPr>
        <p:spPr/>
        <p:txBody>
          <a:bodyPr/>
          <a:lstStyle/>
          <a:p>
            <a:r>
              <a:rPr lang="en-US" dirty="0"/>
              <a:t>class vs. object (instance of a class)</a:t>
            </a:r>
          </a:p>
        </p:txBody>
      </p:sp>
      <p:sp>
        <p:nvSpPr>
          <p:cNvPr id="4" name="Content Placeholder 3">
            <a:extLst>
              <a:ext uri="{FF2B5EF4-FFF2-40B4-BE49-F238E27FC236}">
                <a16:creationId xmlns:a16="http://schemas.microsoft.com/office/drawing/2014/main" id="{F1B927CD-93CC-C5E6-136C-9DA40E8538CA}"/>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p:txBody>
      </p:sp>
    </p:spTree>
    <p:extLst>
      <p:ext uri="{BB962C8B-B14F-4D97-AF65-F5344CB8AC3E}">
        <p14:creationId xmlns:p14="http://schemas.microsoft.com/office/powerpoint/2010/main" val="46228040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30006298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dirty="0"/>
              <a:t>the </a:t>
            </a:r>
            <a:r>
              <a:rPr lang="en-US" b="1" dirty="0"/>
              <a:t>new</a:t>
            </a:r>
            <a:r>
              <a:rPr lang="en-US" dirty="0"/>
              <a:t> keyword create a new instance of a class</a:t>
            </a:r>
            <a:br>
              <a:rPr lang="en-US" dirty="0"/>
            </a:br>
            <a:r>
              <a:rPr lang="en-US" dirty="0"/>
              <a:t>and calls its appropriate </a:t>
            </a:r>
            <a:r>
              <a:rPr lang="en-US" b="1" dirty="0"/>
              <a:t>constructor</a:t>
            </a:r>
          </a:p>
          <a:p>
            <a:pPr lvl="1"/>
            <a:r>
              <a:rPr lang="en-US" dirty="0">
                <a:solidFill>
                  <a:srgbClr val="0000FF"/>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array = </a:t>
            </a:r>
            <a:r>
              <a:rPr lang="en-US" dirty="0">
                <a:solidFill>
                  <a:srgbClr val="0000FF"/>
                </a:solidFill>
                <a:latin typeface="Consolas" panose="020B0609020204030204" pitchFamily="49" charset="0"/>
                <a:cs typeface="Consolas" panose="020B0609020204030204" pitchFamily="49" charset="0"/>
              </a:rPr>
              <a:t>new</a:t>
            </a:r>
            <a:r>
              <a:rPr lang="en-US" dirty="0">
                <a:latin typeface="Consolas" panose="020B0609020204030204" pitchFamily="49" charset="0"/>
                <a:cs typeface="Consolas" panose="020B0609020204030204" pitchFamily="49" charset="0"/>
              </a:rPr>
              <a:t> int[5]; </a:t>
            </a:r>
            <a:r>
              <a:rPr lang="en-US" dirty="0">
                <a:solidFill>
                  <a:srgbClr val="007B00"/>
                </a:solidFill>
                <a:latin typeface="Consolas" panose="020B0609020204030204" pitchFamily="49" charset="0"/>
                <a:cs typeface="Consolas" panose="020B0609020204030204" pitchFamily="49" charset="0"/>
              </a:rPr>
              <a:t>// { 0, 0, 0, 0, 0 }</a:t>
            </a:r>
          </a:p>
          <a:p>
            <a:pPr lvl="1"/>
            <a:r>
              <a:rPr lang="en-US" dirty="0">
                <a:solidFill>
                  <a:srgbClr val="000080"/>
                </a:solidFill>
                <a:latin typeface="Consolas" panose="020B0609020204030204" pitchFamily="49" charset="0"/>
                <a:cs typeface="Consolas" panose="020B0609020204030204" pitchFamily="49" charset="0"/>
              </a:rPr>
              <a:t>Vector2</a:t>
            </a:r>
            <a:r>
              <a:rPr lang="en-US" dirty="0">
                <a:latin typeface="Consolas" panose="020B0609020204030204" pitchFamily="49" charset="0"/>
                <a:cs typeface="Consolas" panose="020B0609020204030204" pitchFamily="49" charset="0"/>
              </a:rPr>
              <a:t> a = </a:t>
            </a:r>
            <a:r>
              <a:rPr lang="en-US" dirty="0">
                <a:solidFill>
                  <a:srgbClr val="0000FF"/>
                </a:solidFill>
                <a:latin typeface="Consolas" panose="020B0609020204030204" pitchFamily="49" charset="0"/>
                <a:cs typeface="Consolas" panose="020B0609020204030204" pitchFamily="49" charset="0"/>
              </a:rPr>
              <a:t>new</a:t>
            </a:r>
            <a:r>
              <a:rPr lang="en-US" dirty="0">
                <a:latin typeface="Consolas" panose="020B0609020204030204" pitchFamily="49" charset="0"/>
                <a:cs typeface="Consolas" panose="020B0609020204030204" pitchFamily="49" charset="0"/>
              </a:rPr>
              <a:t> </a:t>
            </a:r>
            <a:r>
              <a:rPr lang="en-US" dirty="0">
                <a:solidFill>
                  <a:srgbClr val="000080"/>
                </a:solidFill>
                <a:latin typeface="Consolas" panose="020B0609020204030204" pitchFamily="49" charset="0"/>
                <a:cs typeface="Consolas" panose="020B0609020204030204" pitchFamily="49" charset="0"/>
              </a:rPr>
              <a:t>Vector2</a:t>
            </a:r>
            <a:r>
              <a:rPr lang="en-US" dirty="0">
                <a:latin typeface="Consolas" panose="020B0609020204030204" pitchFamily="49" charset="0"/>
                <a:cs typeface="Consolas" panose="020B0609020204030204" pitchFamily="49" charset="0"/>
              </a:rPr>
              <a:t>(</a:t>
            </a:r>
            <a:r>
              <a:rPr lang="en-US" dirty="0">
                <a:solidFill>
                  <a:srgbClr val="0CB5B5"/>
                </a:solidFill>
                <a:latin typeface="Consolas" panose="020B0609020204030204" pitchFamily="49" charset="0"/>
                <a:cs typeface="Consolas" panose="020B0609020204030204" pitchFamily="49" charset="0"/>
              </a:rPr>
              <a:t>3</a:t>
            </a:r>
            <a:r>
              <a:rPr lang="en-US" dirty="0">
                <a:latin typeface="Consolas" panose="020B0609020204030204" pitchFamily="49" charset="0"/>
                <a:cs typeface="Consolas" panose="020B0609020204030204" pitchFamily="49" charset="0"/>
              </a:rPr>
              <a:t>.</a:t>
            </a:r>
            <a:r>
              <a:rPr lang="en-US" dirty="0">
                <a:solidFill>
                  <a:srgbClr val="0CB5B5"/>
                </a:solidFill>
                <a:latin typeface="Consolas" panose="020B0609020204030204" pitchFamily="49" charset="0"/>
                <a:cs typeface="Consolas" panose="020B0609020204030204" pitchFamily="49" charset="0"/>
              </a:rPr>
              <a:t>0</a:t>
            </a:r>
            <a:r>
              <a:rPr lang="en-US" dirty="0">
                <a:latin typeface="Consolas" panose="020B0609020204030204" pitchFamily="49" charset="0"/>
                <a:cs typeface="Consolas" panose="020B0609020204030204" pitchFamily="49" charset="0"/>
              </a:rPr>
              <a:t>,</a:t>
            </a:r>
            <a:r>
              <a:rPr lang="en-US" dirty="0">
                <a:solidFill>
                  <a:srgbClr val="0CB5B5"/>
                </a:solidFill>
                <a:latin typeface="Consolas" panose="020B0609020204030204" pitchFamily="49" charset="0"/>
                <a:cs typeface="Consolas" panose="020B0609020204030204" pitchFamily="49" charset="0"/>
              </a:rPr>
              <a:t> 4</a:t>
            </a:r>
            <a:r>
              <a:rPr lang="en-US" dirty="0">
                <a:latin typeface="Consolas" panose="020B0609020204030204" pitchFamily="49" charset="0"/>
                <a:cs typeface="Consolas" panose="020B0609020204030204" pitchFamily="49" charset="0"/>
              </a:rPr>
              <a:t>.</a:t>
            </a:r>
            <a:r>
              <a:rPr lang="en-US" dirty="0">
                <a:solidFill>
                  <a:srgbClr val="0CB5B5"/>
                </a:solidFill>
                <a:latin typeface="Consolas" panose="020B0609020204030204" pitchFamily="49" charset="0"/>
                <a:cs typeface="Consolas" panose="020B0609020204030204" pitchFamily="49" charset="0"/>
              </a:rPr>
              <a:t>0</a:t>
            </a:r>
            <a:r>
              <a:rPr lang="en-US" dirty="0">
                <a:latin typeface="Consolas" panose="020B0609020204030204" pitchFamily="49" charset="0"/>
                <a:cs typeface="Consolas" panose="020B0609020204030204" pitchFamily="49" charset="0"/>
              </a:rPr>
              <a:t>); </a:t>
            </a:r>
            <a:r>
              <a:rPr lang="en-US" dirty="0">
                <a:solidFill>
                  <a:srgbClr val="007B00"/>
                </a:solidFill>
                <a:latin typeface="Consolas" panose="020B0609020204030204" pitchFamily="49" charset="0"/>
                <a:cs typeface="Consolas" panose="020B0609020204030204" pitchFamily="49" charset="0"/>
              </a:rPr>
              <a:t>// (3.0, 4.0)</a:t>
            </a:r>
          </a:p>
          <a:p>
            <a:pPr lvl="1"/>
            <a:endParaRPr lang="en-US" dirty="0">
              <a:latin typeface="Consolas" panose="020B0609020204030204" pitchFamily="49" charset="0"/>
              <a:cs typeface="Consolas" panose="020B0609020204030204" pitchFamily="49" charset="0"/>
            </a:endParaRPr>
          </a:p>
          <a:p>
            <a:pPr lvl="1"/>
            <a:r>
              <a:rPr lang="en-US" b="1" dirty="0">
                <a:latin typeface="Consolas" panose="020B0609020204030204" pitchFamily="49" charset="0"/>
                <a:cs typeface="Consolas" panose="020B0609020204030204" pitchFamily="49" charset="0"/>
              </a:rPr>
              <a:t>☠️</a:t>
            </a:r>
            <a:r>
              <a:rPr lang="en-US" b="1" dirty="0">
                <a:cs typeface="Consolas" panose="020B0609020204030204" pitchFamily="49" charset="0"/>
              </a:rPr>
              <a:t> you don't need </a:t>
            </a:r>
            <a:r>
              <a:rPr lang="en-US" b="1" dirty="0">
                <a:solidFill>
                  <a:srgbClr val="0000FF"/>
                </a:solidFill>
                <a:latin typeface="+mj-lt"/>
                <a:cs typeface="Consolas" panose="020B0609020204030204" pitchFamily="49" charset="0"/>
              </a:rPr>
              <a:t>new</a:t>
            </a:r>
            <a:r>
              <a:rPr lang="en-US" b="1" dirty="0">
                <a:cs typeface="Consolas" panose="020B0609020204030204" pitchFamily="49" charset="0"/>
              </a:rPr>
              <a:t> to create a new string</a:t>
            </a:r>
          </a:p>
          <a:p>
            <a:pPr lvl="2"/>
            <a:r>
              <a:rPr lang="en-US" dirty="0">
                <a:solidFill>
                  <a:srgbClr val="000080"/>
                </a:solidFill>
                <a:latin typeface="Consolas" panose="020B0609020204030204" pitchFamily="49" charset="0"/>
                <a:cs typeface="Consolas" panose="020B0609020204030204" pitchFamily="49" charset="0"/>
              </a:rPr>
              <a:t>String</a:t>
            </a:r>
            <a:r>
              <a:rPr lang="en-US" dirty="0">
                <a:latin typeface="Consolas" panose="020B0609020204030204" pitchFamily="49" charset="0"/>
                <a:cs typeface="Consolas" panose="020B0609020204030204" pitchFamily="49" charset="0"/>
              </a:rPr>
              <a:t> string = </a:t>
            </a:r>
            <a:r>
              <a:rPr lang="en-US" dirty="0">
                <a:solidFill>
                  <a:srgbClr val="B60E0E"/>
                </a:solidFill>
                <a:latin typeface="Consolas" panose="020B0609020204030204" pitchFamily="49" charset="0"/>
                <a:cs typeface="Consolas" panose="020B0609020204030204" pitchFamily="49" charset="0"/>
              </a:rPr>
              <a:t>"strings are their own thing"</a:t>
            </a:r>
            <a:r>
              <a:rPr lang="en-US" dirty="0">
                <a:latin typeface="Consolas" panose="020B0609020204030204" pitchFamily="49" charset="0"/>
                <a:cs typeface="Consolas" panose="020B0609020204030204" pitchFamily="49" charset="0"/>
              </a:rPr>
              <a:t>;</a:t>
            </a:r>
          </a:p>
          <a:p>
            <a:pPr lvl="2"/>
            <a:endParaRPr lang="en-US" dirty="0">
              <a:latin typeface="Consolas" panose="020B0609020204030204" pitchFamily="49" charset="0"/>
              <a:cs typeface="Consolas" panose="020B0609020204030204" pitchFamily="49" charset="0"/>
            </a:endParaRPr>
          </a:p>
          <a:p>
            <a:pPr lvl="1"/>
            <a:r>
              <a:rPr lang="en-US" b="1" dirty="0">
                <a:latin typeface="Consolas" panose="020B0609020204030204" pitchFamily="49" charset="0"/>
                <a:cs typeface="Consolas" panose="020B0609020204030204" pitchFamily="49" charset="0"/>
              </a:rPr>
              <a:t>☠️</a:t>
            </a:r>
            <a:r>
              <a:rPr lang="en-US" b="1" dirty="0">
                <a:cs typeface="Consolas" panose="020B0609020204030204" pitchFamily="49" charset="0"/>
              </a:rPr>
              <a:t> </a:t>
            </a:r>
            <a:r>
              <a:rPr lang="en-US" b="1" dirty="0">
                <a:solidFill>
                  <a:srgbClr val="0000FF"/>
                </a:solidFill>
                <a:latin typeface="+mj-lt"/>
                <a:cs typeface="Consolas" panose="020B0609020204030204" pitchFamily="49" charset="0"/>
              </a:rPr>
              <a:t>new</a:t>
            </a:r>
            <a:r>
              <a:rPr lang="en-US" b="1" dirty="0">
                <a:cs typeface="Consolas" panose="020B0609020204030204" pitchFamily="49" charset="0"/>
              </a:rPr>
              <a:t> doesn't actually return the object it created;</a:t>
            </a:r>
            <a:br>
              <a:rPr lang="en-US" b="1" dirty="0">
                <a:cs typeface="Consolas" panose="020B0609020204030204" pitchFamily="49" charset="0"/>
              </a:rPr>
            </a:br>
            <a:r>
              <a:rPr lang="en-US" b="1" dirty="0">
                <a:cs typeface="Consolas" panose="020B0609020204030204" pitchFamily="49" charset="0"/>
              </a:rPr>
              <a:t>it returns </a:t>
            </a:r>
            <a:r>
              <a:rPr lang="en-US" b="1" i="1" dirty="0">
                <a:cs typeface="Consolas" panose="020B0609020204030204" pitchFamily="49" charset="0"/>
              </a:rPr>
              <a:t>a reference to the object it created</a:t>
            </a:r>
            <a:endParaRPr lang="en-US" b="1" dirty="0">
              <a:cs typeface="Consolas" panose="020B0609020204030204" pitchFamily="49" charset="0"/>
            </a:endParaRPr>
          </a:p>
        </p:txBody>
      </p:sp>
    </p:spTree>
    <p:extLst>
      <p:ext uri="{BB962C8B-B14F-4D97-AF65-F5344CB8AC3E}">
        <p14:creationId xmlns:p14="http://schemas.microsoft.com/office/powerpoint/2010/main" val="348442875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a:t>
            </a:r>
          </a:p>
          <a:p>
            <a:pPr lvl="2"/>
            <a:endParaRPr lang="en-US">
              <a:solidFill>
                <a:srgbClr val="007B00"/>
              </a:solidFill>
              <a:latin typeface="Consolas" panose="020B0609020204030204" pitchFamily="49" charset="0"/>
              <a:cs typeface="Consolas" panose="020B0609020204030204" pitchFamily="49" charset="0"/>
            </a:endParaRP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67582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pPr lvl="0">
              <a:buClr>
                <a:srgbClr val="FFFFFF">
                  <a:lumMod val="65000"/>
                </a:srgbClr>
              </a:buClr>
            </a:pPr>
            <a:r>
              <a:rPr lang="en-US" dirty="0">
                <a:solidFill>
                  <a:srgbClr val="007B00"/>
                </a:solidFill>
                <a:latin typeface="Consolas"/>
              </a:rPr>
              <a:t>// example, step by step</a:t>
            </a:r>
          </a:p>
          <a:p>
            <a:r>
              <a:rPr lang="en-US" dirty="0" err="1">
                <a:solidFill>
                  <a:srgbClr val="000080"/>
                </a:solidFill>
                <a:effectLst/>
                <a:latin typeface="+mj-lt"/>
              </a:rPr>
              <a:t>boolean</a:t>
            </a:r>
            <a:r>
              <a:rPr lang="en-US" dirty="0">
                <a:latin typeface="+mj-lt"/>
              </a:rPr>
              <a:t> a </a:t>
            </a:r>
            <a:r>
              <a:rPr lang="en-US" dirty="0">
                <a:effectLst/>
                <a:latin typeface="+mj-lt"/>
              </a:rPr>
              <a:t>=</a:t>
            </a:r>
            <a:r>
              <a:rPr lang="en-US" dirty="0">
                <a:latin typeface="+mj-lt"/>
              </a:rPr>
              <a:t> (</a:t>
            </a:r>
            <a:r>
              <a:rPr lang="en-US" dirty="0">
                <a:solidFill>
                  <a:srgbClr val="02B5B5"/>
                </a:solidFill>
                <a:effectLst/>
                <a:latin typeface="+mj-lt"/>
              </a:rPr>
              <a:t>2</a:t>
            </a:r>
            <a:r>
              <a:rPr lang="en-US" dirty="0">
                <a:latin typeface="+mj-lt"/>
              </a:rPr>
              <a:t> </a:t>
            </a:r>
            <a:r>
              <a:rPr lang="en-US" dirty="0">
                <a:effectLst/>
                <a:latin typeface="+mj-lt"/>
              </a:rPr>
              <a:t>+</a:t>
            </a:r>
            <a:r>
              <a:rPr lang="en-US" dirty="0">
                <a:latin typeface="+mj-lt"/>
              </a:rPr>
              <a:t> </a:t>
            </a:r>
            <a:r>
              <a:rPr lang="en-US" dirty="0">
                <a:solidFill>
                  <a:srgbClr val="02B5B5"/>
                </a:solidFill>
                <a:effectLst/>
                <a:latin typeface="+mj-lt"/>
              </a:rPr>
              <a:t>2</a:t>
            </a:r>
            <a:r>
              <a:rPr lang="en-US" dirty="0">
                <a:latin typeface="+mj-lt"/>
              </a:rPr>
              <a:t> </a:t>
            </a:r>
            <a:r>
              <a:rPr lang="en-US" dirty="0">
                <a:effectLst/>
                <a:latin typeface="+mj-lt"/>
              </a:rPr>
              <a:t>==</a:t>
            </a:r>
            <a:r>
              <a:rPr lang="en-US" dirty="0">
                <a:latin typeface="+mj-lt"/>
              </a:rPr>
              <a:t> </a:t>
            </a:r>
            <a:r>
              <a:rPr lang="en-US" dirty="0">
                <a:effectLst/>
                <a:latin typeface="+mj-lt"/>
              </a:rPr>
              <a:t>5</a:t>
            </a:r>
            <a:r>
              <a:rPr lang="en-US" dirty="0">
                <a:latin typeface="+mj-lt"/>
              </a:rPr>
              <a:t>); </a:t>
            </a:r>
            <a:r>
              <a:rPr lang="en-US" dirty="0">
                <a:solidFill>
                  <a:srgbClr val="007B00"/>
                </a:solidFill>
                <a:effectLst/>
                <a:latin typeface="+mj-lt"/>
              </a:rPr>
              <a:t>// false</a:t>
            </a:r>
            <a:endParaRPr lang="en-US" dirty="0">
              <a:solidFill>
                <a:srgbClr val="007B00"/>
              </a:solidFill>
              <a:latin typeface="+mj-lt"/>
            </a:endParaRPr>
          </a:p>
          <a:p>
            <a:r>
              <a:rPr lang="en-US" dirty="0" err="1">
                <a:solidFill>
                  <a:srgbClr val="000080"/>
                </a:solidFill>
                <a:effectLst/>
                <a:latin typeface="+mj-lt"/>
              </a:rPr>
              <a:t>boolean</a:t>
            </a:r>
            <a:r>
              <a:rPr lang="en-US" dirty="0">
                <a:latin typeface="+mj-lt"/>
              </a:rPr>
              <a:t> b </a:t>
            </a:r>
            <a:r>
              <a:rPr lang="en-US" dirty="0">
                <a:effectLst/>
                <a:latin typeface="+mj-lt"/>
              </a:rPr>
              <a:t>=</a:t>
            </a:r>
            <a:r>
              <a:rPr lang="en-US" dirty="0">
                <a:latin typeface="+mj-lt"/>
              </a:rPr>
              <a:t> </a:t>
            </a:r>
            <a:r>
              <a:rPr lang="en-US" dirty="0">
                <a:solidFill>
                  <a:srgbClr val="0000FF"/>
                </a:solidFill>
                <a:effectLst/>
                <a:latin typeface="+mj-lt"/>
              </a:rPr>
              <a:t>true</a:t>
            </a:r>
            <a:r>
              <a:rPr lang="en-US" dirty="0">
                <a:latin typeface="+mj-lt"/>
              </a:rPr>
              <a:t>;         </a:t>
            </a:r>
            <a:r>
              <a:rPr lang="en-US" dirty="0">
                <a:solidFill>
                  <a:srgbClr val="007B00"/>
                </a:solidFill>
                <a:effectLst/>
                <a:latin typeface="+mj-lt"/>
              </a:rPr>
              <a:t>// true</a:t>
            </a:r>
            <a:endParaRPr lang="en-US" dirty="0">
              <a:solidFill>
                <a:srgbClr val="007B00"/>
              </a:solidFill>
              <a:latin typeface="+mj-lt"/>
            </a:endParaRPr>
          </a:p>
          <a:p>
            <a:r>
              <a:rPr lang="en-US" dirty="0" err="1">
                <a:solidFill>
                  <a:srgbClr val="000080"/>
                </a:solidFill>
                <a:effectLst/>
                <a:latin typeface="+mj-lt"/>
              </a:rPr>
              <a:t>boolean</a:t>
            </a:r>
            <a:r>
              <a:rPr lang="en-US" dirty="0">
                <a:latin typeface="+mj-lt"/>
              </a:rPr>
              <a:t> c </a:t>
            </a:r>
            <a:r>
              <a:rPr lang="en-US" dirty="0">
                <a:effectLst/>
                <a:latin typeface="+mj-lt"/>
              </a:rPr>
              <a:t>=</a:t>
            </a:r>
            <a:r>
              <a:rPr lang="en-US" dirty="0">
                <a:latin typeface="+mj-lt"/>
              </a:rPr>
              <a:t> (a </a:t>
            </a:r>
            <a:r>
              <a:rPr lang="en-US" dirty="0">
                <a:effectLst/>
                <a:latin typeface="+mj-lt"/>
              </a:rPr>
              <a:t>||</a:t>
            </a:r>
            <a:r>
              <a:rPr lang="en-US" dirty="0">
                <a:latin typeface="+mj-lt"/>
              </a:rPr>
              <a:t> b);     </a:t>
            </a:r>
            <a:r>
              <a:rPr lang="en-US" dirty="0">
                <a:solidFill>
                  <a:srgbClr val="007B00"/>
                </a:solidFill>
                <a:effectLst/>
                <a:latin typeface="+mj-lt"/>
              </a:rPr>
              <a:t>// true</a:t>
            </a:r>
            <a:endParaRPr lang="en-US" dirty="0">
              <a:solidFill>
                <a:srgbClr val="007B00"/>
              </a:solidFill>
              <a:latin typeface="+mj-lt"/>
            </a:endParaRPr>
          </a:p>
          <a:p>
            <a:r>
              <a:rPr lang="en-US" dirty="0" err="1">
                <a:solidFill>
                  <a:srgbClr val="000080"/>
                </a:solidFill>
                <a:effectLst/>
                <a:latin typeface="+mj-lt"/>
              </a:rPr>
              <a:t>boolean</a:t>
            </a:r>
            <a:r>
              <a:rPr lang="en-US" dirty="0">
                <a:latin typeface="+mj-lt"/>
              </a:rPr>
              <a:t> d </a:t>
            </a:r>
            <a:r>
              <a:rPr lang="en-US" dirty="0">
                <a:effectLst/>
                <a:latin typeface="+mj-lt"/>
              </a:rPr>
              <a:t>=</a:t>
            </a:r>
            <a:r>
              <a:rPr lang="en-US" dirty="0">
                <a:latin typeface="+mj-lt"/>
              </a:rPr>
              <a:t> </a:t>
            </a:r>
            <a:r>
              <a:rPr lang="en-US" dirty="0">
                <a:effectLst/>
                <a:latin typeface="+mj-lt"/>
              </a:rPr>
              <a:t>!</a:t>
            </a:r>
            <a:r>
              <a:rPr lang="en-US" dirty="0">
                <a:latin typeface="+mj-lt"/>
              </a:rPr>
              <a:t>c;           </a:t>
            </a:r>
            <a:r>
              <a:rPr lang="en-US" dirty="0">
                <a:solidFill>
                  <a:srgbClr val="007B00"/>
                </a:solidFill>
                <a:effectLst/>
                <a:latin typeface="+mj-lt"/>
              </a:rPr>
              <a:t>// false</a:t>
            </a:r>
            <a:br>
              <a:rPr lang="en-US" dirty="0">
                <a:latin typeface="+mj-lt"/>
              </a:rPr>
            </a:br>
            <a:endParaRPr lang="en-US" dirty="0">
              <a:latin typeface="+mj-lt"/>
            </a:endParaRPr>
          </a:p>
          <a:p>
            <a:r>
              <a:rPr lang="en-US" dirty="0">
                <a:solidFill>
                  <a:srgbClr val="007B00"/>
                </a:solidFill>
                <a:latin typeface="+mj-lt"/>
              </a:rPr>
              <a:t>// same thing all on one line</a:t>
            </a:r>
          </a:p>
          <a:p>
            <a:r>
              <a:rPr lang="en-US" dirty="0" err="1">
                <a:solidFill>
                  <a:srgbClr val="000080"/>
                </a:solidFill>
                <a:latin typeface="+mj-lt"/>
              </a:rPr>
              <a:t>boolean</a:t>
            </a:r>
            <a:r>
              <a:rPr lang="en-US" dirty="0">
                <a:latin typeface="+mj-lt"/>
              </a:rPr>
              <a:t> d = !((</a:t>
            </a:r>
            <a:r>
              <a:rPr lang="en-US" dirty="0">
                <a:solidFill>
                  <a:srgbClr val="02B5B5"/>
                </a:solidFill>
                <a:latin typeface="+mj-lt"/>
              </a:rPr>
              <a:t>2</a:t>
            </a:r>
            <a:r>
              <a:rPr lang="en-US" dirty="0">
                <a:latin typeface="+mj-lt"/>
              </a:rPr>
              <a:t> + </a:t>
            </a:r>
            <a:r>
              <a:rPr lang="en-US" dirty="0">
                <a:solidFill>
                  <a:srgbClr val="02B5B5"/>
                </a:solidFill>
                <a:latin typeface="+mj-lt"/>
              </a:rPr>
              <a:t>2</a:t>
            </a:r>
            <a:r>
              <a:rPr lang="en-US" dirty="0">
                <a:latin typeface="+mj-lt"/>
              </a:rPr>
              <a:t> == </a:t>
            </a:r>
            <a:r>
              <a:rPr lang="en-US" dirty="0">
                <a:solidFill>
                  <a:srgbClr val="02B5B5"/>
                </a:solidFill>
                <a:latin typeface="+mj-lt"/>
              </a:rPr>
              <a:t>5</a:t>
            </a:r>
            <a:r>
              <a:rPr lang="en-US" dirty="0">
                <a:latin typeface="+mj-lt"/>
              </a:rPr>
              <a:t>) || </a:t>
            </a:r>
            <a:r>
              <a:rPr lang="en-US" dirty="0">
                <a:solidFill>
                  <a:srgbClr val="0000FF"/>
                </a:solidFill>
                <a:latin typeface="+mj-lt"/>
              </a:rPr>
              <a:t>true</a:t>
            </a:r>
            <a:r>
              <a:rPr lang="en-US" dirty="0">
                <a:latin typeface="+mj-lt"/>
              </a:rPr>
              <a:t>); </a:t>
            </a:r>
            <a:r>
              <a:rPr lang="en-US" dirty="0">
                <a:solidFill>
                  <a:srgbClr val="007B00"/>
                </a:solidFill>
                <a:latin typeface="+mj-lt"/>
              </a:rPr>
              <a:t>// false</a:t>
            </a:r>
          </a:p>
          <a:p>
            <a:endParaRPr lang="en-US" dirty="0">
              <a:latin typeface="+mj-lt"/>
            </a:endParaRPr>
          </a:p>
          <a:p>
            <a:r>
              <a:rPr lang="en-US" dirty="0">
                <a:solidFill>
                  <a:srgbClr val="007B00"/>
                </a:solidFill>
                <a:latin typeface="+mj-lt"/>
              </a:rPr>
              <a:t>// equivalent code</a:t>
            </a:r>
          </a:p>
          <a:p>
            <a:r>
              <a:rPr lang="en-US" dirty="0" err="1">
                <a:solidFill>
                  <a:srgbClr val="000080"/>
                </a:solidFill>
                <a:latin typeface="+mj-lt"/>
              </a:rPr>
              <a:t>boolean</a:t>
            </a:r>
            <a:r>
              <a:rPr lang="en-US" dirty="0">
                <a:latin typeface="+mj-lt"/>
              </a:rPr>
              <a:t> d = </a:t>
            </a:r>
            <a:r>
              <a:rPr lang="en-US" dirty="0">
                <a:solidFill>
                  <a:srgbClr val="0000FF"/>
                </a:solidFill>
                <a:latin typeface="+mj-lt"/>
              </a:rPr>
              <a:t>false</a:t>
            </a:r>
            <a:r>
              <a:rPr lang="en-US" dirty="0">
                <a:latin typeface="+mj-lt"/>
              </a:rPr>
              <a:t>;</a:t>
            </a:r>
          </a:p>
          <a:p>
            <a:endParaRPr lang="en-US" dirty="0">
              <a:latin typeface="+mj-lt"/>
            </a:endParaRPr>
          </a:p>
          <a:p>
            <a:endParaRPr lang="fr-FR" b="1" dirty="0">
              <a:effectLst/>
              <a:latin typeface="+mj-lt"/>
            </a:endParaRPr>
          </a:p>
        </p:txBody>
      </p:sp>
    </p:spTree>
    <p:extLst>
      <p:ext uri="{BB962C8B-B14F-4D97-AF65-F5344CB8AC3E}">
        <p14:creationId xmlns:p14="http://schemas.microsoft.com/office/powerpoint/2010/main" val="262849099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465FDD30-3D29-DE53-FC5D-B91C67D9A4D0}"/>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F8FA716-B507-1DD6-C4BB-59A525466ACE}"/>
              </a:ext>
            </a:extLst>
          </p:cNvPr>
          <p:cNvSpPr txBox="1"/>
          <p:nvPr/>
        </p:nvSpPr>
        <p:spPr>
          <a:xfrm>
            <a:off x="457200" y="205151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a.x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a.y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71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this</a:t>
            </a:r>
          </a:p>
        </p:txBody>
      </p:sp>
    </p:spTree>
    <p:extLst>
      <p:ext uri="{BB962C8B-B14F-4D97-AF65-F5344CB8AC3E}">
        <p14:creationId xmlns:p14="http://schemas.microsoft.com/office/powerpoint/2010/main" val="343408226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a reference to the instance of the class whose function we're inside of</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other.x,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1503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especially useful inside a constructor (elsewhere it's usually optional)</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(x + other.x, 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252895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8F08B8-88A3-D95D-2B8E-6FB4F1CC3E22}"/>
              </a:ext>
            </a:extLst>
          </p:cNvPr>
          <p:cNvSpPr>
            <a:spLocks noGrp="1"/>
          </p:cNvSpPr>
          <p:nvPr>
            <p:ph type="title"/>
          </p:nvPr>
        </p:nvSpPr>
        <p:spPr/>
        <p:txBody>
          <a:bodyPr/>
          <a:lstStyle/>
          <a:p>
            <a:r>
              <a:rPr lang="en-US" dirty="0"/>
              <a:t>TODO: next lecture starts here</a:t>
            </a:r>
          </a:p>
        </p:txBody>
      </p:sp>
    </p:spTree>
    <p:extLst>
      <p:ext uri="{BB962C8B-B14F-4D97-AF65-F5344CB8AC3E}">
        <p14:creationId xmlns:p14="http://schemas.microsoft.com/office/powerpoint/2010/main" val="14739169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9337161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16650790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dirty="0"/>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257045807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dirty="0"/>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dirty="0"/>
              <a:t>☠️ </a:t>
            </a:r>
            <a:r>
              <a:rPr lang="en-US" b="1" dirty="0"/>
              <a:t>you can (unintentionally) make multiple reference to one object</a:t>
            </a:r>
            <a:endParaRPr lang="en-US" dirty="0"/>
          </a:p>
        </p:txBody>
      </p:sp>
      <p:sp>
        <p:nvSpPr>
          <p:cNvPr id="2" name="TextBox 1">
            <a:extLst>
              <a:ext uri="{FF2B5EF4-FFF2-40B4-BE49-F238E27FC236}">
                <a16:creationId xmlns:a16="http://schemas.microsoft.com/office/drawing/2014/main" id="{90D05338-0E96-158C-2437-E5A61F3EDF5A}"/>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dirty="0">
                <a:solidFill>
                  <a:srgbClr val="000080"/>
                </a:solidFill>
                <a:latin typeface="Consolas" panose="020B0609020204030204" pitchFamily="49" charset="0"/>
                <a:cs typeface="Consolas" panose="020B0609020204030204" pitchFamily="49" charset="0"/>
              </a:rPr>
              <a:t>Vector2</a:t>
            </a:r>
            <a:r>
              <a:rPr lang="en-US" dirty="0">
                <a:latin typeface="Consolas" panose="020B0609020204030204" pitchFamily="49" charset="0"/>
                <a:cs typeface="Consolas" panose="020B0609020204030204" pitchFamily="49" charset="0"/>
              </a:rPr>
              <a:t> a = </a:t>
            </a:r>
            <a:r>
              <a:rPr lang="en-US" dirty="0">
                <a:solidFill>
                  <a:srgbClr val="0000FF"/>
                </a:solidFill>
                <a:latin typeface="Consolas" panose="020B0609020204030204" pitchFamily="49" charset="0"/>
                <a:cs typeface="Consolas" panose="020B0609020204030204" pitchFamily="49" charset="0"/>
              </a:rPr>
              <a:t>new</a:t>
            </a:r>
            <a:r>
              <a:rPr lang="en-US" dirty="0">
                <a:latin typeface="Consolas" panose="020B0609020204030204" pitchFamily="49" charset="0"/>
                <a:cs typeface="Consolas" panose="020B0609020204030204" pitchFamily="49" charset="0"/>
              </a:rPr>
              <a:t> </a:t>
            </a:r>
            <a:r>
              <a:rPr lang="en-US" dirty="0">
                <a:solidFill>
                  <a:srgbClr val="000080"/>
                </a:solidFill>
                <a:latin typeface="Consolas" panose="020B0609020204030204" pitchFamily="49" charset="0"/>
                <a:cs typeface="Consolas" panose="020B0609020204030204" pitchFamily="49" charset="0"/>
              </a:rPr>
              <a:t>Vector2</a:t>
            </a:r>
            <a:r>
              <a:rPr lang="en-US" dirty="0">
                <a:latin typeface="Consolas" panose="020B0609020204030204" pitchFamily="49" charset="0"/>
                <a:cs typeface="Consolas" panose="020B0609020204030204" pitchFamily="49" charset="0"/>
              </a:rPr>
              <a:t>(</a:t>
            </a:r>
            <a:r>
              <a:rPr lang="en-US" dirty="0">
                <a:solidFill>
                  <a:srgbClr val="0CB5B5"/>
                </a:solidFill>
                <a:latin typeface="Consolas"/>
                <a:ea typeface="Segoe UI Emoji" panose="020B0502040204020203" pitchFamily="34" charset="0"/>
                <a:cs typeface="+mj-cs"/>
              </a:rPr>
              <a:t>3</a:t>
            </a:r>
            <a:r>
              <a:rPr lang="en-US" dirty="0">
                <a:solidFill>
                  <a:srgbClr val="000000"/>
                </a:solidFill>
                <a:latin typeface="Consolas"/>
                <a:ea typeface="Segoe UI Emoji" panose="020B0502040204020203" pitchFamily="34" charset="0"/>
                <a:cs typeface="+mj-cs"/>
              </a:rPr>
              <a:t>.</a:t>
            </a:r>
            <a:r>
              <a:rPr lang="en-US" dirty="0">
                <a:solidFill>
                  <a:srgbClr val="0CB5B5"/>
                </a:solidFill>
                <a:latin typeface="Consolas"/>
                <a:ea typeface="Segoe UI Emoji" panose="020B0502040204020203" pitchFamily="34" charset="0"/>
                <a:cs typeface="+mj-cs"/>
              </a:rPr>
              <a:t>0</a:t>
            </a:r>
            <a:r>
              <a:rPr lang="en-US" dirty="0">
                <a:solidFill>
                  <a:srgbClr val="000000"/>
                </a:solidFill>
                <a:latin typeface="Consolas"/>
                <a:ea typeface="Segoe UI Emoji" panose="020B0502040204020203" pitchFamily="34" charset="0"/>
                <a:cs typeface="+mj-cs"/>
              </a:rPr>
              <a:t>,</a:t>
            </a:r>
            <a:r>
              <a:rPr lang="en-US" dirty="0">
                <a:solidFill>
                  <a:srgbClr val="0CB5B5"/>
                </a:solidFill>
                <a:latin typeface="Consolas"/>
                <a:ea typeface="Segoe UI Emoji" panose="020B0502040204020203" pitchFamily="34" charset="0"/>
                <a:cs typeface="+mj-cs"/>
              </a:rPr>
              <a:t> 4</a:t>
            </a:r>
            <a:r>
              <a:rPr lang="en-US" dirty="0">
                <a:solidFill>
                  <a:srgbClr val="000000"/>
                </a:solidFill>
                <a:latin typeface="Consolas"/>
                <a:ea typeface="Segoe UI Emoji" panose="020B0502040204020203" pitchFamily="34" charset="0"/>
                <a:cs typeface="+mj-cs"/>
              </a:rPr>
              <a:t>.</a:t>
            </a:r>
            <a:r>
              <a:rPr lang="en-US" dirty="0">
                <a:solidFill>
                  <a:srgbClr val="0CB5B5"/>
                </a:solidFill>
                <a:latin typeface="Consolas"/>
                <a:ea typeface="Segoe UI Emoji" panose="020B0502040204020203" pitchFamily="34" charset="0"/>
                <a:cs typeface="+mj-cs"/>
              </a:rPr>
              <a:t>0</a:t>
            </a:r>
            <a:r>
              <a:rPr lang="en-US" dirty="0">
                <a:latin typeface="Consolas" panose="020B0609020204030204" pitchFamily="49" charset="0"/>
                <a:cs typeface="Consolas" panose="020B0609020204030204" pitchFamily="49" charset="0"/>
              </a:rPr>
              <a:t>);</a:t>
            </a:r>
          </a:p>
          <a:p>
            <a:r>
              <a:rPr lang="en-US" dirty="0">
                <a:solidFill>
                  <a:srgbClr val="000080"/>
                </a:solidFill>
                <a:latin typeface="Consolas" panose="020B0609020204030204" pitchFamily="49" charset="0"/>
                <a:cs typeface="Consolas" panose="020B0609020204030204" pitchFamily="49" charset="0"/>
              </a:rPr>
              <a:t>Vector2</a:t>
            </a:r>
            <a:r>
              <a:rPr lang="en-US" dirty="0">
                <a:latin typeface="Consolas" panose="020B0609020204030204" pitchFamily="49" charset="0"/>
                <a:cs typeface="Consolas" panose="020B0609020204030204" pitchFamily="49" charset="0"/>
              </a:rPr>
              <a:t> b = a;</a:t>
            </a:r>
          </a:p>
          <a:p>
            <a:r>
              <a:rPr lang="en-US" dirty="0">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AAB561B4-0C47-D326-D351-D2D06E139948}"/>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489AFF3A-DA74-142A-0DEE-9BDAEBC2A478}"/>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66A2B72B-EC76-5AC9-8777-738C8F6A67D3}"/>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F24182-126E-5FE7-365A-129280F83E97}"/>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25EB132E-34C3-F4E3-ABC2-C6DBC907B0D7}"/>
                </a:ext>
              </a:extLst>
            </p:cNvPr>
            <p:cNvSpPr txBox="1"/>
            <p:nvPr/>
          </p:nvSpPr>
          <p:spPr>
            <a:xfrm>
              <a:off x="6947824" y="2356491"/>
              <a:ext cx="2291186" cy="482431"/>
            </a:xfrm>
            <a:prstGeom prst="rect">
              <a:avLst/>
            </a:prstGeom>
            <a:noFill/>
          </p:spPr>
          <p:txBody>
            <a:bodyPr wrap="square">
              <a:spAutoFit/>
            </a:bodyPr>
            <a:lstStyle/>
            <a:p>
              <a:pPr algn="ctr"/>
              <a:r>
                <a:rPr lang="en-US" dirty="0">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8A0FD889-7D45-69FD-5007-8D4E0ECFD820}"/>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A3794CEA-C544-8E8E-FD82-F7F937EEFA06}"/>
                </a:ext>
              </a:extLst>
            </p:cNvPr>
            <p:cNvSpPr txBox="1"/>
            <p:nvPr/>
          </p:nvSpPr>
          <p:spPr>
            <a:xfrm>
              <a:off x="8728686" y="2356491"/>
              <a:ext cx="2291186" cy="482431"/>
            </a:xfrm>
            <a:prstGeom prst="rect">
              <a:avLst/>
            </a:prstGeom>
            <a:noFill/>
          </p:spPr>
          <p:txBody>
            <a:bodyPr wrap="square">
              <a:spAutoFit/>
            </a:bodyPr>
            <a:lstStyle/>
            <a:p>
              <a:pPr algn="ctr"/>
              <a:r>
                <a:rPr lang="en-US" dirty="0">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85090E48-D8C1-66E1-15CE-DCA2F83F2F57}"/>
                </a:ext>
              </a:extLst>
            </p:cNvPr>
            <p:cNvSpPr txBox="1"/>
            <p:nvPr/>
          </p:nvSpPr>
          <p:spPr>
            <a:xfrm>
              <a:off x="2168103" y="2074410"/>
              <a:ext cx="1816982" cy="482431"/>
            </a:xfrm>
            <a:prstGeom prst="rect">
              <a:avLst/>
            </a:prstGeom>
            <a:noFill/>
          </p:spPr>
          <p:txBody>
            <a:bodyPr wrap="square">
              <a:spAutoFit/>
            </a:bodyPr>
            <a:lstStyle/>
            <a:p>
              <a:pPr algn="r"/>
              <a:r>
                <a:rPr lang="en-US" dirty="0">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0739356A-1F29-D101-0BBF-C6017FF95965}"/>
                </a:ext>
              </a:extLst>
            </p:cNvPr>
            <p:cNvSpPr txBox="1"/>
            <p:nvPr/>
          </p:nvSpPr>
          <p:spPr>
            <a:xfrm>
              <a:off x="2168103" y="4086175"/>
              <a:ext cx="1816982" cy="482431"/>
            </a:xfrm>
            <a:prstGeom prst="rect">
              <a:avLst/>
            </a:prstGeom>
            <a:noFill/>
          </p:spPr>
          <p:txBody>
            <a:bodyPr wrap="square">
              <a:spAutoFit/>
            </a:bodyPr>
            <a:lstStyle/>
            <a:p>
              <a:pPr algn="r"/>
              <a:r>
                <a:rPr lang="en-US" dirty="0">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C871E41C-3CE1-93D1-B177-D00E4AA316E6}"/>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3C1B2C-C66F-16D1-3F1B-28D1306800B1}"/>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3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dirty="0"/>
              <a:t>a </a:t>
            </a:r>
            <a:r>
              <a:rPr lang="en-US" b="1" dirty="0"/>
              <a:t>null</a:t>
            </a:r>
            <a:r>
              <a:rPr lang="en-US" dirty="0"/>
              <a:t> reference doesn't refer to any object</a:t>
            </a:r>
          </a:p>
          <a:p>
            <a:pPr lvl="1"/>
            <a:r>
              <a:rPr lang="en-US" dirty="0">
                <a:solidFill>
                  <a:srgbClr val="000080"/>
                </a:solidFill>
                <a:latin typeface="+mj-lt"/>
              </a:rPr>
              <a:t>Vector2</a:t>
            </a:r>
            <a:r>
              <a:rPr lang="en-US" dirty="0">
                <a:latin typeface="+mj-lt"/>
              </a:rPr>
              <a:t>[] array = new </a:t>
            </a:r>
            <a:r>
              <a:rPr lang="en-US" dirty="0">
                <a:solidFill>
                  <a:srgbClr val="000080"/>
                </a:solidFill>
                <a:latin typeface="+mj-lt"/>
              </a:rPr>
              <a:t>Vector2</a:t>
            </a:r>
            <a:r>
              <a:rPr lang="en-US" dirty="0">
                <a:latin typeface="+mj-lt"/>
              </a:rPr>
              <a:t>[</a:t>
            </a:r>
            <a:r>
              <a:rPr lang="en-US" dirty="0">
                <a:solidFill>
                  <a:srgbClr val="0CB5B5"/>
                </a:solidFill>
                <a:latin typeface="+mj-lt"/>
              </a:rPr>
              <a:t>3</a:t>
            </a:r>
            <a:r>
              <a:rPr lang="en-US" dirty="0">
                <a:latin typeface="+mj-lt"/>
              </a:rPr>
              <a:t>]; </a:t>
            </a:r>
            <a:r>
              <a:rPr lang="en-US" dirty="0">
                <a:solidFill>
                  <a:srgbClr val="007B00"/>
                </a:solidFill>
                <a:latin typeface="+mj-lt"/>
              </a:rPr>
              <a:t>// { null, null, null }</a:t>
            </a:r>
          </a:p>
          <a:p>
            <a:pPr lvl="1"/>
            <a:r>
              <a:rPr lang="en-US" dirty="0">
                <a:solidFill>
                  <a:srgbClr val="000080"/>
                </a:solidFill>
                <a:latin typeface="+mj-lt"/>
              </a:rPr>
              <a:t>Vector2 </a:t>
            </a:r>
            <a:r>
              <a:rPr lang="en-US" dirty="0">
                <a:latin typeface="+mj-lt"/>
              </a:rPr>
              <a:t>a = </a:t>
            </a:r>
            <a:r>
              <a:rPr lang="en-US" dirty="0">
                <a:solidFill>
                  <a:srgbClr val="0000FF"/>
                </a:solidFill>
                <a:latin typeface="+mj-lt"/>
              </a:rPr>
              <a:t>null</a:t>
            </a:r>
            <a:r>
              <a:rPr lang="en-US" dirty="0">
                <a:latin typeface="+mj-lt"/>
              </a:rPr>
              <a:t>;</a:t>
            </a:r>
            <a:endParaRPr lang="en-US" dirty="0">
              <a:solidFill>
                <a:srgbClr val="007B00"/>
              </a:solidFill>
              <a:latin typeface="+mj-lt"/>
            </a:endParaRPr>
          </a:p>
        </p:txBody>
      </p:sp>
    </p:spTree>
    <p:extLst>
      <p:ext uri="{BB962C8B-B14F-4D97-AF65-F5344CB8AC3E}">
        <p14:creationId xmlns:p14="http://schemas.microsoft.com/office/powerpoint/2010/main" val="1041990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247814977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AB1A5-08C0-8B86-4476-4359EDFC0A90}"/>
              </a:ext>
            </a:extLst>
          </p:cNvPr>
          <p:cNvSpPr>
            <a:spLocks noGrp="1"/>
          </p:cNvSpPr>
          <p:nvPr>
            <p:ph type="title"/>
          </p:nvPr>
        </p:nvSpPr>
        <p:spPr/>
        <p:txBody>
          <a:bodyPr/>
          <a:lstStyle/>
          <a:p>
            <a:r>
              <a:rPr lang="en-US" sz="6600" dirty="0"/>
              <a:t>TODO: WATCH JONNY MNEMONIC</a:t>
            </a:r>
          </a:p>
        </p:txBody>
      </p:sp>
    </p:spTree>
    <p:extLst>
      <p:ext uri="{BB962C8B-B14F-4D97-AF65-F5344CB8AC3E}">
        <p14:creationId xmlns:p14="http://schemas.microsoft.com/office/powerpoint/2010/main" val="268596424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dirty="0"/>
              <a:t>the heap</a:t>
            </a:r>
            <a:br>
              <a:rPr lang="en-US" dirty="0"/>
            </a:br>
            <a:r>
              <a:rPr lang="en-US" sz="2800" dirty="0"/>
              <a:t>a reference is a memory address</a:t>
            </a:r>
            <a:br>
              <a:rPr lang="en-US" sz="2800" dirty="0"/>
            </a:br>
            <a:r>
              <a:rPr lang="en-US" sz="2800" dirty="0"/>
              <a:t>a memory address is an integer</a:t>
            </a:r>
            <a:endParaRPr lang="en-US" dirty="0"/>
          </a:p>
        </p:txBody>
      </p:sp>
    </p:spTree>
    <p:extLst>
      <p:ext uri="{BB962C8B-B14F-4D97-AF65-F5344CB8AC3E}">
        <p14:creationId xmlns:p14="http://schemas.microsoft.com/office/powerpoint/2010/main" val="191587972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5D277-14F6-7A10-74F5-878C8C2435F4}"/>
              </a:ext>
            </a:extLst>
          </p:cNvPr>
          <p:cNvSpPr>
            <a:spLocks noGrp="1"/>
          </p:cNvSpPr>
          <p:nvPr>
            <p:ph type="title"/>
          </p:nvPr>
        </p:nvSpPr>
        <p:spPr/>
        <p:txBody>
          <a:bodyPr/>
          <a:lstStyle/>
          <a:p>
            <a:r>
              <a:rPr lang="en-US" dirty="0"/>
              <a:t>the heap</a:t>
            </a:r>
          </a:p>
        </p:txBody>
      </p:sp>
      <p:sp>
        <p:nvSpPr>
          <p:cNvPr id="5" name="Content Placeholder 4">
            <a:extLst>
              <a:ext uri="{FF2B5EF4-FFF2-40B4-BE49-F238E27FC236}">
                <a16:creationId xmlns:a16="http://schemas.microsoft.com/office/drawing/2014/main" id="{6561EE8E-6429-9A77-C093-AA742716CE9C}"/>
              </a:ext>
            </a:extLst>
          </p:cNvPr>
          <p:cNvSpPr>
            <a:spLocks noGrp="1"/>
          </p:cNvSpPr>
          <p:nvPr>
            <p:ph sz="quarter" idx="10"/>
          </p:nvPr>
        </p:nvSpPr>
        <p:spPr/>
        <p:txBody>
          <a:bodyPr/>
          <a:lstStyle/>
          <a:p>
            <a:r>
              <a:rPr lang="en-US" dirty="0"/>
              <a:t>objects made using </a:t>
            </a:r>
            <a:r>
              <a:rPr lang="en-US" dirty="0">
                <a:solidFill>
                  <a:srgbClr val="0000FF"/>
                </a:solidFill>
                <a:latin typeface="Consolas" panose="020B0609020204030204" pitchFamily="49" charset="0"/>
                <a:cs typeface="Consolas" panose="020B0609020204030204" pitchFamily="49" charset="0"/>
              </a:rPr>
              <a:t>new</a:t>
            </a:r>
            <a:r>
              <a:rPr lang="en-US" dirty="0"/>
              <a:t> are stored "on </a:t>
            </a:r>
            <a:r>
              <a:rPr lang="en-US" b="1" dirty="0"/>
              <a:t>the heap</a:t>
            </a:r>
            <a:r>
              <a:rPr lang="en-US" dirty="0"/>
              <a:t>"</a:t>
            </a:r>
          </a:p>
          <a:p>
            <a:pPr lvl="1"/>
            <a:r>
              <a:rPr lang="en-US" b="1" dirty="0"/>
              <a:t>the heap </a:t>
            </a:r>
            <a:r>
              <a:rPr lang="en-US" dirty="0"/>
              <a:t>is a </a:t>
            </a:r>
            <a:r>
              <a:rPr lang="en-US" dirty="0" err="1"/>
              <a:t>huuuuuge</a:t>
            </a:r>
            <a:r>
              <a:rPr lang="en-US" dirty="0"/>
              <a:t> chunk of memory</a:t>
            </a:r>
          </a:p>
          <a:p>
            <a:pPr lvl="2"/>
            <a:r>
              <a:rPr lang="en-US" dirty="0"/>
              <a:t>objects have an </a:t>
            </a:r>
            <a:r>
              <a:rPr lang="en-US" b="1" dirty="0"/>
              <a:t>address</a:t>
            </a:r>
            <a:r>
              <a:rPr lang="en-US" dirty="0"/>
              <a:t> in that memory (that says where they live)</a:t>
            </a:r>
          </a:p>
        </p:txBody>
      </p:sp>
      <p:pic>
        <p:nvPicPr>
          <p:cNvPr id="6" name="Picture 5" descr="The Matrix Nearly Had a Very Different Neo">
            <a:extLst>
              <a:ext uri="{FF2B5EF4-FFF2-40B4-BE49-F238E27FC236}">
                <a16:creationId xmlns:a16="http://schemas.microsoft.com/office/drawing/2014/main" id="{CB1E7639-BCC4-CC68-2C7F-47D2046B8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EB74848-3784-2226-7345-83453AA2F110}"/>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7852389F-825C-8A87-B20B-B4AB47EE3689}"/>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DB3FB785-8391-BF3D-7E88-679D9E3BFAC5}"/>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4F771E0A-CA50-1FD4-017B-4B3972EFEA52}"/>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EB5384E1-F4C3-6A39-2355-CB6075F2D240}"/>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B1ACA6B2-3CB5-7BAE-02CF-6A463CE7A20A}"/>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C096BE10-FCCB-EB6B-C141-BC5CFCF31D84}"/>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C489317-9B64-BDCC-3580-2A89B1C8AEA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198CD6C-C8CA-E86B-9ED1-2069DF35F4A7}"/>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14291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3344008-66B8-8E99-8DCD-A7659F46E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EBA00D9-4959-978C-4057-9B001460DB4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ln>
            <a:solidFill>
              <a:schemeClr val="tx1"/>
            </a:solidFill>
          </a:ln>
        </p:spPr>
        <p:txBody>
          <a:bodyPr/>
          <a:lstStyle/>
          <a:p>
            <a:r>
              <a:rPr lang="en-US" sz="3200" dirty="0">
                <a:solidFill>
                  <a:srgbClr val="000080"/>
                </a:solidFill>
                <a:latin typeface="+mj-lt"/>
              </a:rPr>
              <a:t>Vector2</a:t>
            </a:r>
            <a:r>
              <a:rPr lang="en-US" sz="3200" dirty="0">
                <a:latin typeface="+mj-lt"/>
              </a:rPr>
              <a:t> a = </a:t>
            </a:r>
            <a:r>
              <a:rPr lang="en-US" sz="3200" dirty="0">
                <a:solidFill>
                  <a:srgbClr val="0000FF"/>
                </a:solidFill>
                <a:latin typeface="+mj-lt"/>
              </a:rPr>
              <a:t>new</a:t>
            </a:r>
            <a:r>
              <a:rPr lang="en-US" sz="3200" dirty="0">
                <a:latin typeface="+mj-lt"/>
              </a:rPr>
              <a:t> Vector2(</a:t>
            </a:r>
            <a:r>
              <a:rPr lang="en-US" sz="3200" dirty="0">
                <a:solidFill>
                  <a:srgbClr val="0CB5B5"/>
                </a:solidFill>
                <a:latin typeface="+mj-lt"/>
              </a:rPr>
              <a:t>3</a:t>
            </a:r>
            <a:r>
              <a:rPr lang="en-US" sz="3200" dirty="0">
                <a:latin typeface="+mj-lt"/>
              </a:rPr>
              <a:t>.</a:t>
            </a:r>
            <a:r>
              <a:rPr lang="en-US" sz="3200" dirty="0">
                <a:solidFill>
                  <a:srgbClr val="0CB5B5"/>
                </a:solidFill>
                <a:latin typeface="+mj-lt"/>
              </a:rPr>
              <a:t>0</a:t>
            </a:r>
            <a:r>
              <a:rPr lang="en-US" sz="3200" dirty="0">
                <a:latin typeface="+mj-lt"/>
              </a:rPr>
              <a:t>,</a:t>
            </a:r>
            <a:r>
              <a:rPr lang="en-US" sz="3200" dirty="0">
                <a:solidFill>
                  <a:srgbClr val="0CB5B5"/>
                </a:solidFill>
                <a:latin typeface="+mj-lt"/>
              </a:rPr>
              <a:t> 4</a:t>
            </a:r>
            <a:r>
              <a:rPr lang="en-US" sz="3200" dirty="0">
                <a:latin typeface="+mj-lt"/>
              </a:rPr>
              <a:t>.</a:t>
            </a:r>
            <a:r>
              <a:rPr lang="en-US" sz="3200" dirty="0">
                <a:solidFill>
                  <a:srgbClr val="0CB5B5"/>
                </a:solidFill>
                <a:latin typeface="+mj-lt"/>
              </a:rPr>
              <a:t>0</a:t>
            </a:r>
            <a:r>
              <a:rPr lang="en-US" sz="3200" dirty="0">
                <a:latin typeface="+mj-lt"/>
              </a:rPr>
              <a:t>);</a:t>
            </a:r>
            <a:endParaRPr lang="en-US" dirty="0"/>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lumMod val="75000"/>
                  </a:schemeClr>
                </a:solidFill>
                <a:latin typeface="Consolas" panose="020B0609020204030204" pitchFamily="49" charset="0"/>
                <a:cs typeface="Consolas" panose="020B0609020204030204" pitchFamily="49" charset="0"/>
              </a:rPr>
              <a:t>0x00000000</a:t>
            </a:r>
            <a:endParaRPr lang="en-US" dirty="0">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lumMod val="75000"/>
                  </a:schemeClr>
                </a:solidFill>
                <a:latin typeface="Consolas" panose="020B0609020204030204" pitchFamily="49" charset="0"/>
                <a:cs typeface="Consolas" panose="020B0609020204030204" pitchFamily="49" charset="0"/>
              </a:rPr>
              <a:t>0x00000001</a:t>
            </a:r>
            <a:endParaRPr lang="en-US" dirty="0">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lumMod val="75000"/>
                  </a:schemeClr>
                </a:solidFill>
                <a:latin typeface="Consolas" panose="020B0609020204030204" pitchFamily="49" charset="0"/>
                <a:cs typeface="Consolas" panose="020B0609020204030204" pitchFamily="49" charset="0"/>
              </a:rPr>
              <a:t>0x00000002</a:t>
            </a:r>
            <a:endParaRPr lang="en-US" dirty="0">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lumMod val="75000"/>
                  </a:schemeClr>
                </a:solidFill>
                <a:latin typeface="Consolas" panose="020B0609020204030204" pitchFamily="49" charset="0"/>
                <a:cs typeface="Consolas" panose="020B0609020204030204" pitchFamily="49" charset="0"/>
              </a:rPr>
              <a:t>0x00000003</a:t>
            </a:r>
            <a:endParaRPr lang="en-US" dirty="0">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lumMod val="75000"/>
                  </a:schemeClr>
                </a:solidFill>
                <a:latin typeface="Consolas" panose="020B0609020204030204" pitchFamily="49" charset="0"/>
                <a:cs typeface="Consolas" panose="020B0609020204030204" pitchFamily="49" charset="0"/>
              </a:rPr>
              <a:t>0x00000004</a:t>
            </a:r>
            <a:endParaRPr lang="en-US" dirty="0">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lumMod val="75000"/>
                  </a:schemeClr>
                </a:solidFill>
                <a:latin typeface="Consolas" panose="020B0609020204030204" pitchFamily="49" charset="0"/>
                <a:cs typeface="Consolas" panose="020B0609020204030204" pitchFamily="49" charset="0"/>
              </a:rPr>
              <a:t>0x00000005</a:t>
            </a:r>
            <a:endParaRPr lang="en-US" dirty="0">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lumMod val="75000"/>
                  </a:schemeClr>
                </a:solidFill>
                <a:latin typeface="Consolas" panose="020B0609020204030204" pitchFamily="49" charset="0"/>
                <a:cs typeface="Consolas" panose="020B0609020204030204" pitchFamily="49" charset="0"/>
              </a:rPr>
              <a:t>0x00000006</a:t>
            </a:r>
            <a:endParaRPr lang="en-US" dirty="0">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lumMod val="75000"/>
                  </a:schemeClr>
                </a:solidFill>
                <a:latin typeface="Consolas" panose="020B0609020204030204" pitchFamily="49" charset="0"/>
                <a:cs typeface="Consolas" panose="020B0609020204030204" pitchFamily="49" charset="0"/>
              </a:rPr>
              <a:t>0x00000007</a:t>
            </a:r>
            <a:endParaRPr lang="en-US" dirty="0">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lumMod val="75000"/>
                  </a:schemeClr>
                </a:solidFill>
                <a:latin typeface="Consolas" panose="020B0609020204030204" pitchFamily="49" charset="0"/>
                <a:cs typeface="Consolas" panose="020B0609020204030204" pitchFamily="49" charset="0"/>
              </a:rPr>
              <a:t>0x00000008</a:t>
            </a:r>
            <a:endParaRPr lang="en-US" dirty="0">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lumMod val="75000"/>
                  </a:schemeClr>
                </a:solidFill>
                <a:latin typeface="Consolas" panose="020B0609020204030204" pitchFamily="49" charset="0"/>
                <a:cs typeface="Consolas" panose="020B0609020204030204" pitchFamily="49" charset="0"/>
              </a:rPr>
              <a:t>0x00000009</a:t>
            </a:r>
            <a:endParaRPr lang="en-US" dirty="0">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lumMod val="75000"/>
                  </a:schemeClr>
                </a:solidFill>
                <a:latin typeface="Consolas" panose="020B0609020204030204" pitchFamily="49" charset="0"/>
                <a:cs typeface="Consolas" panose="020B0609020204030204" pitchFamily="49" charset="0"/>
              </a:rPr>
              <a:t>0x0000000a</a:t>
            </a:r>
            <a:endParaRPr lang="en-US" dirty="0">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lumMod val="75000"/>
                  </a:schemeClr>
                </a:solidFill>
                <a:latin typeface="Consolas" panose="020B0609020204030204" pitchFamily="49" charset="0"/>
                <a:cs typeface="Consolas" panose="020B0609020204030204" pitchFamily="49" charset="0"/>
              </a:rPr>
              <a:t>0x0000000b</a:t>
            </a:r>
            <a:endParaRPr lang="en-US" dirty="0">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lumMod val="75000"/>
                  </a:schemeClr>
                </a:solidFill>
                <a:latin typeface="Consolas" panose="020B0609020204030204" pitchFamily="49" charset="0"/>
                <a:cs typeface="Consolas" panose="020B0609020204030204" pitchFamily="49" charset="0"/>
              </a:rPr>
              <a:t>0x0000000c</a:t>
            </a:r>
            <a:endParaRPr lang="en-US" dirty="0">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lumMod val="75000"/>
                  </a:schemeClr>
                </a:solidFill>
                <a:latin typeface="Consolas" panose="020B0609020204030204" pitchFamily="49" charset="0"/>
                <a:cs typeface="Consolas" panose="020B0609020204030204" pitchFamily="49" charset="0"/>
              </a:rPr>
              <a:t>0x0000000d</a:t>
            </a:r>
            <a:endParaRPr lang="en-US" dirty="0">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lumMod val="75000"/>
                  </a:schemeClr>
                </a:solidFill>
                <a:latin typeface="Consolas" panose="020B0609020204030204" pitchFamily="49" charset="0"/>
                <a:cs typeface="Consolas" panose="020B0609020204030204" pitchFamily="49" charset="0"/>
              </a:rPr>
              <a:t>0x0000000e</a:t>
            </a:r>
            <a:endParaRPr lang="en-US" dirty="0">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lumMod val="75000"/>
                  </a:schemeClr>
                </a:solidFill>
                <a:latin typeface="Consolas" panose="020B0609020204030204" pitchFamily="49" charset="0"/>
                <a:cs typeface="Consolas" panose="020B0609020204030204" pitchFamily="49" charset="0"/>
              </a:rPr>
              <a:t>0x0000000f</a:t>
            </a:r>
            <a:endParaRPr lang="en-US" dirty="0">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lumMod val="75000"/>
                  </a:schemeClr>
                </a:solidFill>
                <a:latin typeface="Consolas" panose="020B0609020204030204" pitchFamily="49" charset="0"/>
                <a:cs typeface="Consolas" panose="020B0609020204030204" pitchFamily="49" charset="0"/>
              </a:rPr>
              <a:t>0x00000010</a:t>
            </a:r>
            <a:endParaRPr lang="en-US" dirty="0">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lumMod val="75000"/>
                  </a:schemeClr>
                </a:solidFill>
                <a:latin typeface="Consolas" panose="020B0609020204030204" pitchFamily="49" charset="0"/>
                <a:cs typeface="Consolas" panose="020B0609020204030204" pitchFamily="49" charset="0"/>
              </a:rPr>
              <a:t>0x00000011</a:t>
            </a:r>
            <a:endParaRPr lang="en-US" dirty="0">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lumMod val="75000"/>
                  </a:schemeClr>
                </a:solidFill>
                <a:latin typeface="Consolas" panose="020B0609020204030204" pitchFamily="49" charset="0"/>
                <a:cs typeface="Consolas" panose="020B0609020204030204" pitchFamily="49" charset="0"/>
              </a:rPr>
              <a:t>0x00000012</a:t>
            </a:r>
            <a:endParaRPr lang="en-US" dirty="0">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lumMod val="75000"/>
                  </a:schemeClr>
                </a:solidFill>
                <a:latin typeface="Consolas" panose="020B0609020204030204" pitchFamily="49" charset="0"/>
                <a:cs typeface="Consolas" panose="020B0609020204030204" pitchFamily="49" charset="0"/>
              </a:rPr>
              <a:t>0x00000013</a:t>
            </a:r>
            <a:endParaRPr lang="en-US" dirty="0">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lumMod val="75000"/>
                  </a:schemeClr>
                </a:solidFill>
                <a:latin typeface="Consolas" panose="020B0609020204030204" pitchFamily="49" charset="0"/>
                <a:cs typeface="Consolas" panose="020B0609020204030204" pitchFamily="49" charset="0"/>
              </a:rPr>
              <a:t>0x00000014</a:t>
            </a:r>
            <a:endParaRPr lang="en-US" dirty="0">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lumMod val="75000"/>
                  </a:schemeClr>
                </a:solidFill>
                <a:latin typeface="Consolas" panose="020B0609020204030204" pitchFamily="49" charset="0"/>
                <a:cs typeface="Consolas" panose="020B0609020204030204" pitchFamily="49" charset="0"/>
              </a:rPr>
              <a:t>0x00000015</a:t>
            </a:r>
            <a:endParaRPr lang="en-US" dirty="0">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64AB8AC5-1303-5D6B-9443-0E588CD4A9C4}"/>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EC239D04-AC6C-2E3E-3B48-48BBD5EF202B}"/>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3D9B56D0-1A59-093F-D97E-B69E5AEFB879}"/>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4">
                      <a:lumMod val="75000"/>
                    </a:schemeClr>
                  </a:solidFill>
                  <a:latin typeface="Consolas" panose="020B0609020204030204" pitchFamily="49" charset="0"/>
                  <a:cs typeface="Consolas" panose="020B0609020204030204" pitchFamily="49" charset="0"/>
                </a:rPr>
                <a:t>0x00000008</a:t>
              </a:r>
              <a:endParaRPr lang="en-US" dirty="0">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407FD08F-838A-9F82-7F4D-56B023773FE5}"/>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dirty="0">
              <a:latin typeface="+mj-lt"/>
            </a:endParaRPr>
          </a:p>
          <a:p>
            <a:pPr algn="ctr"/>
            <a:r>
              <a:rPr lang="en-US" sz="3200" dirty="0">
                <a:latin typeface="+mj-lt"/>
              </a:rPr>
              <a:t>3.0</a:t>
            </a:r>
          </a:p>
          <a:p>
            <a:pPr algn="ctr"/>
            <a:endParaRPr lang="en-US" sz="3200" dirty="0"/>
          </a:p>
        </p:txBody>
      </p:sp>
      <p:sp>
        <p:nvSpPr>
          <p:cNvPr id="49" name="TextBox 48">
            <a:extLst>
              <a:ext uri="{FF2B5EF4-FFF2-40B4-BE49-F238E27FC236}">
                <a16:creationId xmlns:a16="http://schemas.microsoft.com/office/drawing/2014/main" id="{3FC46874-6960-FA1B-F682-54CBD0ABBD8B}"/>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dirty="0">
              <a:latin typeface="+mj-lt"/>
            </a:endParaRPr>
          </a:p>
          <a:p>
            <a:pPr algn="ctr"/>
            <a:r>
              <a:rPr lang="en-US" sz="3200" dirty="0">
                <a:latin typeface="+mj-lt"/>
              </a:rPr>
              <a:t>4.0</a:t>
            </a:r>
          </a:p>
          <a:p>
            <a:pPr algn="ctr"/>
            <a:endParaRPr lang="en-US" sz="3200" dirty="0"/>
          </a:p>
        </p:txBody>
      </p:sp>
      <p:sp>
        <p:nvSpPr>
          <p:cNvPr id="50" name="TextBox 49">
            <a:extLst>
              <a:ext uri="{FF2B5EF4-FFF2-40B4-BE49-F238E27FC236}">
                <a16:creationId xmlns:a16="http://schemas.microsoft.com/office/drawing/2014/main" id="{C9AD5D4D-D046-0562-1049-53AA68543680}"/>
              </a:ext>
            </a:extLst>
          </p:cNvPr>
          <p:cNvSpPr txBox="1"/>
          <p:nvPr/>
        </p:nvSpPr>
        <p:spPr>
          <a:xfrm>
            <a:off x="1581301" y="1034519"/>
            <a:ext cx="597430" cy="523220"/>
          </a:xfrm>
          <a:prstGeom prst="rect">
            <a:avLst/>
          </a:prstGeom>
          <a:noFill/>
        </p:spPr>
        <p:txBody>
          <a:bodyPr wrap="square">
            <a:spAutoFit/>
          </a:bodyPr>
          <a:lstStyle/>
          <a:p>
            <a:pPr algn="ctr"/>
            <a:r>
              <a:rPr lang="en-US" sz="2800" dirty="0">
                <a:latin typeface="+mj-lt"/>
              </a:rPr>
              <a:t>a</a:t>
            </a:r>
            <a:endParaRPr lang="en-US" sz="2800" dirty="0"/>
          </a:p>
        </p:txBody>
      </p:sp>
      <p:grpSp>
        <p:nvGrpSpPr>
          <p:cNvPr id="66" name="Group 65">
            <a:extLst>
              <a:ext uri="{FF2B5EF4-FFF2-40B4-BE49-F238E27FC236}">
                <a16:creationId xmlns:a16="http://schemas.microsoft.com/office/drawing/2014/main" id="{CA9A52D0-8D01-43EA-ED68-16024727082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23954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dirty="0"/>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lstStyle/>
          <a:p>
            <a:r>
              <a:rPr lang="en-US" b="1" dirty="0"/>
              <a:t>=</a:t>
            </a:r>
            <a:r>
              <a:rPr lang="en-US" dirty="0"/>
              <a:t> </a:t>
            </a:r>
            <a:r>
              <a:rPr lang="en-US" b="1" dirty="0"/>
              <a:t>assigns</a:t>
            </a:r>
            <a:r>
              <a:rPr lang="en-US" dirty="0"/>
              <a:t> the </a:t>
            </a:r>
            <a:r>
              <a:rPr lang="en-US" b="1" dirty="0"/>
              <a:t>value</a:t>
            </a:r>
            <a:r>
              <a:rPr lang="en-US" dirty="0"/>
              <a:t> on the right-hand side to</a:t>
            </a:r>
            <a:br>
              <a:rPr lang="en-US" dirty="0"/>
            </a:br>
            <a:r>
              <a:rPr lang="en-US" dirty="0"/>
              <a:t>the variable on the left-hand side</a:t>
            </a:r>
          </a:p>
        </p:txBody>
      </p:sp>
      <p:sp>
        <p:nvSpPr>
          <p:cNvPr id="3" name="TextBox 2">
            <a:extLst>
              <a:ext uri="{FF2B5EF4-FFF2-40B4-BE49-F238E27FC236}">
                <a16:creationId xmlns:a16="http://schemas.microsoft.com/office/drawing/2014/main" id="{41917117-5225-0A19-74D7-7D3FBEE954CF}"/>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dirty="0">
                <a:solidFill>
                  <a:srgbClr val="0000FF"/>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 = </a:t>
            </a:r>
            <a:r>
              <a:rPr lang="en-US" dirty="0">
                <a:solidFill>
                  <a:srgbClr val="0CB5B5"/>
                </a:solidFill>
                <a:latin typeface="Consolas" panose="020B0609020204030204" pitchFamily="49" charset="0"/>
                <a:cs typeface="Consolas" panose="020B0609020204030204" pitchFamily="49" charset="0"/>
              </a:rPr>
              <a:t>3</a:t>
            </a:r>
            <a:r>
              <a:rPr lang="en-US" dirty="0">
                <a:latin typeface="Consolas" panose="020B0609020204030204" pitchFamily="49" charset="0"/>
                <a:cs typeface="Consolas" panose="020B0609020204030204" pitchFamily="49" charset="0"/>
              </a:rPr>
              <a:t>;</a:t>
            </a:r>
          </a:p>
          <a:p>
            <a:r>
              <a:rPr lang="en-US" dirty="0">
                <a:solidFill>
                  <a:srgbClr val="0000FF"/>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DB3CCCFF-2CC0-F196-0BC5-2B5949987CE1}"/>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012BD72A-B106-9983-9DAA-C263986E8107}"/>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92CF7D9A-49F4-AAAE-326C-E2F22B4925B8}"/>
                </a:ext>
              </a:extLst>
            </p:cNvPr>
            <p:cNvSpPr txBox="1"/>
            <p:nvPr/>
          </p:nvSpPr>
          <p:spPr>
            <a:xfrm>
              <a:off x="3824601" y="3286040"/>
              <a:ext cx="295212" cy="369332"/>
            </a:xfrm>
            <a:prstGeom prst="rect">
              <a:avLst/>
            </a:prstGeom>
            <a:noFill/>
          </p:spPr>
          <p:txBody>
            <a:bodyPr wrap="square">
              <a:spAutoFit/>
            </a:bodyPr>
            <a:lstStyle/>
            <a:p>
              <a:pPr algn="ctr"/>
              <a:r>
                <a:rPr lang="en-US" dirty="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17F8C78C-A812-B308-1D98-1457293673E7}"/>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5BEC160B-9040-5016-2239-27B94B55E2B6}"/>
                </a:ext>
              </a:extLst>
            </p:cNvPr>
            <p:cNvSpPr txBox="1"/>
            <p:nvPr/>
          </p:nvSpPr>
          <p:spPr>
            <a:xfrm>
              <a:off x="4684508" y="3286040"/>
              <a:ext cx="419756" cy="369332"/>
            </a:xfrm>
            <a:prstGeom prst="rect">
              <a:avLst/>
            </a:prstGeom>
            <a:noFill/>
          </p:spPr>
          <p:txBody>
            <a:bodyPr wrap="square">
              <a:spAutoFit/>
            </a:bodyPr>
            <a:lstStyle/>
            <a:p>
              <a:pPr algn="ctr"/>
              <a:r>
                <a:rPr lang="en-US" dirty="0">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607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dirty="0"/>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b="1" dirty="0"/>
              <a:t>=</a:t>
            </a:r>
            <a:r>
              <a:rPr lang="en-US" dirty="0"/>
              <a:t> </a:t>
            </a:r>
            <a:r>
              <a:rPr lang="en-US" b="1" dirty="0"/>
              <a:t>assigns</a:t>
            </a:r>
            <a:r>
              <a:rPr lang="en-US" dirty="0"/>
              <a:t> the </a:t>
            </a:r>
            <a:r>
              <a:rPr lang="en-US" b="1" dirty="0"/>
              <a:t>value</a:t>
            </a:r>
            <a:r>
              <a:rPr lang="en-US" dirty="0"/>
              <a:t> on the right-hand side to</a:t>
            </a:r>
            <a:br>
              <a:rPr lang="en-US" dirty="0"/>
            </a:br>
            <a:r>
              <a:rPr lang="en-US" dirty="0"/>
              <a:t>the variable on the left-hand side</a:t>
            </a:r>
          </a:p>
          <a:p>
            <a:endParaRPr lang="en-US" dirty="0"/>
          </a:p>
        </p:txBody>
      </p:sp>
      <p:sp>
        <p:nvSpPr>
          <p:cNvPr id="23" name="TextBox 22">
            <a:extLst>
              <a:ext uri="{FF2B5EF4-FFF2-40B4-BE49-F238E27FC236}">
                <a16:creationId xmlns:a16="http://schemas.microsoft.com/office/drawing/2014/main" id="{74C58C02-DEC1-258A-CA85-B427A7EDDAC8}"/>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dirty="0">
                <a:solidFill>
                  <a:srgbClr val="0000FF"/>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 = </a:t>
            </a:r>
            <a:r>
              <a:rPr lang="en-US" dirty="0">
                <a:solidFill>
                  <a:srgbClr val="0CB5B5"/>
                </a:solidFill>
                <a:latin typeface="Consolas" panose="020B0609020204030204" pitchFamily="49" charset="0"/>
                <a:cs typeface="Consolas" panose="020B0609020204030204" pitchFamily="49" charset="0"/>
              </a:rPr>
              <a:t>3</a:t>
            </a:r>
            <a:r>
              <a:rPr lang="en-US" dirty="0">
                <a:latin typeface="Consolas" panose="020B0609020204030204" pitchFamily="49" charset="0"/>
                <a:cs typeface="Consolas" panose="020B0609020204030204" pitchFamily="49" charset="0"/>
              </a:rPr>
              <a:t>;</a:t>
            </a:r>
          </a:p>
          <a:p>
            <a:r>
              <a:rPr lang="en-US" dirty="0">
                <a:solidFill>
                  <a:srgbClr val="0000FF"/>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b = a;</a:t>
            </a:r>
          </a:p>
          <a:p>
            <a:r>
              <a:rPr lang="en-US" dirty="0">
                <a:latin typeface="Consolas" panose="020B0609020204030204" pitchFamily="49" charset="0"/>
                <a:cs typeface="Consolas" panose="020B0609020204030204" pitchFamily="49" charset="0"/>
              </a:rPr>
              <a:t>a = </a:t>
            </a:r>
            <a:r>
              <a:rPr lang="en-US" dirty="0">
                <a:solidFill>
                  <a:srgbClr val="0CB5B5"/>
                </a:solidFill>
                <a:latin typeface="Consolas" panose="020B0609020204030204" pitchFamily="49" charset="0"/>
                <a:cs typeface="Consolas" panose="020B0609020204030204" pitchFamily="49" charset="0"/>
              </a:rPr>
              <a:t>7</a:t>
            </a:r>
            <a:r>
              <a:rPr lang="en-US" dirty="0">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32A93209-A5CF-D22D-B9A5-C7B8A7C637DA}"/>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C43377DC-A922-B036-C388-622AB2CC6F51}"/>
              </a:ext>
            </a:extLst>
          </p:cNvPr>
          <p:cNvSpPr txBox="1"/>
          <p:nvPr/>
        </p:nvSpPr>
        <p:spPr>
          <a:xfrm>
            <a:off x="3824601" y="3286708"/>
            <a:ext cx="295212" cy="369332"/>
          </a:xfrm>
          <a:prstGeom prst="rect">
            <a:avLst/>
          </a:prstGeom>
          <a:noFill/>
        </p:spPr>
        <p:txBody>
          <a:bodyPr wrap="square">
            <a:spAutoFit/>
          </a:bodyPr>
          <a:lstStyle/>
          <a:p>
            <a:pPr algn="ctr"/>
            <a:r>
              <a:rPr lang="en-US" dirty="0">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15D01D3E-627A-1FE9-2331-25D72C54AC4B}"/>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05E17E8A-72E2-A5A2-A05B-9995A53D8D0B}"/>
              </a:ext>
            </a:extLst>
          </p:cNvPr>
          <p:cNvSpPr txBox="1"/>
          <p:nvPr/>
        </p:nvSpPr>
        <p:spPr>
          <a:xfrm>
            <a:off x="4684508" y="3286708"/>
            <a:ext cx="419756" cy="369332"/>
          </a:xfrm>
          <a:prstGeom prst="rect">
            <a:avLst/>
          </a:prstGeom>
          <a:noFill/>
        </p:spPr>
        <p:txBody>
          <a:bodyPr wrap="square">
            <a:spAutoFit/>
          </a:bodyPr>
          <a:lstStyle/>
          <a:p>
            <a:pPr algn="ctr"/>
            <a:r>
              <a:rPr lang="en-US" dirty="0">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8494130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dirty="0"/>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lstStyle/>
          <a:p>
            <a:r>
              <a:rPr lang="en-US" b="1" dirty="0">
                <a:latin typeface="Consolas" panose="020B0609020204030204" pitchFamily="49" charset="0"/>
                <a:cs typeface="Consolas" panose="020B0609020204030204" pitchFamily="49" charset="0"/>
              </a:rPr>
              <a:t>☠️</a:t>
            </a:r>
            <a:r>
              <a:rPr lang="en-US" b="1" dirty="0">
                <a:cs typeface="Consolas" panose="020B0609020204030204" pitchFamily="49" charset="0"/>
              </a:rPr>
              <a:t> </a:t>
            </a:r>
            <a:r>
              <a:rPr lang="en-US" b="1" dirty="0">
                <a:solidFill>
                  <a:srgbClr val="0000FF"/>
                </a:solidFill>
                <a:latin typeface="+mj-lt"/>
                <a:cs typeface="Consolas" panose="020B0609020204030204" pitchFamily="49" charset="0"/>
              </a:rPr>
              <a:t>new</a:t>
            </a:r>
            <a:r>
              <a:rPr lang="en-US" b="1" dirty="0">
                <a:cs typeface="Consolas" panose="020B0609020204030204" pitchFamily="49" charset="0"/>
              </a:rPr>
              <a:t> doesn't actually return the object it created;</a:t>
            </a:r>
            <a:br>
              <a:rPr lang="en-US" b="1" dirty="0">
                <a:cs typeface="Consolas" panose="020B0609020204030204" pitchFamily="49" charset="0"/>
              </a:rPr>
            </a:br>
            <a:r>
              <a:rPr lang="en-US" b="1" dirty="0">
                <a:cs typeface="Consolas" panose="020B0609020204030204" pitchFamily="49" charset="0"/>
              </a:rPr>
              <a:t>it returns </a:t>
            </a:r>
            <a:r>
              <a:rPr lang="en-US" b="1" i="1" dirty="0">
                <a:cs typeface="Consolas" panose="020B0609020204030204" pitchFamily="49" charset="0"/>
              </a:rPr>
              <a:t>a reference to the object it created</a:t>
            </a:r>
          </a:p>
          <a:p>
            <a:pPr lvl="1"/>
            <a:r>
              <a:rPr lang="en-US" dirty="0"/>
              <a:t>a </a:t>
            </a:r>
            <a:r>
              <a:rPr lang="en-US" b="1" dirty="0"/>
              <a:t>reference</a:t>
            </a:r>
            <a:r>
              <a:rPr lang="en-US" dirty="0"/>
              <a:t> is an object's location in memory</a:t>
            </a:r>
          </a:p>
          <a:p>
            <a:pPr lvl="2"/>
            <a:r>
              <a:rPr lang="en-US" dirty="0"/>
              <a:t>this reference is a </a:t>
            </a:r>
            <a:r>
              <a:rPr lang="en-US" b="1" dirty="0"/>
              <a:t>number </a:t>
            </a:r>
            <a:r>
              <a:rPr lang="en-US" dirty="0"/>
              <a:t>(it acts like an </a:t>
            </a:r>
            <a:r>
              <a:rPr lang="en-US" dirty="0">
                <a:solidFill>
                  <a:srgbClr val="0000FF"/>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a:t>
            </a:r>
            <a:r>
              <a:rPr lang="en-US" dirty="0"/>
              <a:t>!</a:t>
            </a:r>
            <a:endParaRPr lang="en-US" b="1" dirty="0">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573024"/>
            <a:ext cx="2497265" cy="646331"/>
          </a:xfrm>
          <a:prstGeom prst="rect">
            <a:avLst/>
          </a:prstGeom>
          <a:solidFill>
            <a:schemeClr val="bg1"/>
          </a:solidFill>
          <a:ln>
            <a:solidFill>
              <a:schemeClr val="tx1"/>
            </a:solidFill>
          </a:ln>
        </p:spPr>
        <p:txBody>
          <a:bodyPr wrap="square" rtlCol="0">
            <a:spAutoFit/>
          </a:bodyPr>
          <a:lstStyle/>
          <a:p>
            <a:r>
              <a:rPr lang="en-US" dirty="0">
                <a:solidFill>
                  <a:srgbClr val="0000FF"/>
                </a:solidFill>
                <a:latin typeface="Consolas" panose="020B0609020204030204" pitchFamily="49" charset="0"/>
                <a:cs typeface="Consolas" panose="020B0609020204030204" pitchFamily="49" charset="0"/>
              </a:rPr>
              <a:t>Foo</a:t>
            </a:r>
            <a:r>
              <a:rPr lang="en-US" dirty="0">
                <a:latin typeface="Consolas" panose="020B0609020204030204" pitchFamily="49" charset="0"/>
                <a:cs typeface="Consolas" panose="020B0609020204030204" pitchFamily="49" charset="0"/>
              </a:rPr>
              <a:t> a = </a:t>
            </a:r>
            <a:r>
              <a:rPr lang="en-US" dirty="0">
                <a:solidFill>
                  <a:srgbClr val="0000FF"/>
                </a:solidFill>
                <a:latin typeface="Consolas" panose="020B0609020204030204" pitchFamily="49" charset="0"/>
                <a:cs typeface="Consolas" panose="020B0609020204030204" pitchFamily="49" charset="0"/>
              </a:rPr>
              <a:t>new</a:t>
            </a:r>
            <a:r>
              <a:rPr lang="en-US" dirty="0">
                <a:latin typeface="Consolas" panose="020B0609020204030204" pitchFamily="49" charset="0"/>
                <a:cs typeface="Consolas" panose="020B0609020204030204" pitchFamily="49" charset="0"/>
              </a:rPr>
              <a:t> Foo();</a:t>
            </a:r>
          </a:p>
          <a:p>
            <a:r>
              <a:rPr lang="en-US" dirty="0">
                <a:solidFill>
                  <a:srgbClr val="0000FF"/>
                </a:solidFill>
                <a:latin typeface="Consolas" panose="020B0609020204030204" pitchFamily="49" charset="0"/>
                <a:cs typeface="Consolas" panose="020B0609020204030204" pitchFamily="49" charset="0"/>
              </a:rPr>
              <a:t>Foo</a:t>
            </a:r>
            <a:r>
              <a:rPr lang="en-US" dirty="0">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dirty="0">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dirty="0">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06A1A5F3-B2CB-C853-E1BB-3F7EC0E52D6F}"/>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4A17C3CF-F90E-0864-C412-5F9534373C9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1646A51D-E3AD-5EBA-D8E3-D028BB9089E8}"/>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EC8FA087-A107-C253-B8D2-43145ABF1A55}"/>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dirty="0">
                <a:solidFill>
                  <a:schemeClr val="accent4">
                    <a:lumMod val="75000"/>
                  </a:schemeClr>
                </a:solidFill>
                <a:latin typeface="Consolas" panose="020B0609020204030204" pitchFamily="49" charset="0"/>
                <a:cs typeface="Consolas" panose="020B0609020204030204" pitchFamily="49" charset="0"/>
              </a:rPr>
              <a:t>0x7aae6227</a:t>
            </a:r>
            <a:endParaRPr lang="en-US" sz="1050" dirty="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dirty="0">
                    <a:solidFill>
                      <a:srgbClr val="0000FF"/>
                    </a:solidFill>
                    <a:latin typeface="Consolas" panose="020B0609020204030204" pitchFamily="49" charset="0"/>
                    <a:cs typeface="Consolas" panose="020B0609020204030204" pitchFamily="49" charset="0"/>
                  </a:rPr>
                  <a:t>int</a:t>
                </a:r>
                <a:r>
                  <a:rPr lang="en-US" sz="1400" dirty="0">
                    <a:latin typeface="Consolas" panose="020B0609020204030204" pitchFamily="49" charset="0"/>
                    <a:cs typeface="Consolas" panose="020B0609020204030204" pitchFamily="49" charset="0"/>
                  </a:rPr>
                  <a:t> a = </a:t>
                </a:r>
                <a:r>
                  <a:rPr lang="en-US" sz="1400" dirty="0">
                    <a:solidFill>
                      <a:srgbClr val="0CB5B5"/>
                    </a:solidFill>
                    <a:latin typeface="Consolas" panose="020B0609020204030204" pitchFamily="49" charset="0"/>
                    <a:cs typeface="Consolas" panose="020B0609020204030204" pitchFamily="49" charset="0"/>
                  </a:rPr>
                  <a:t>3</a:t>
                </a:r>
                <a:r>
                  <a:rPr lang="en-US" sz="1400" dirty="0">
                    <a:latin typeface="Consolas" panose="020B0609020204030204" pitchFamily="49" charset="0"/>
                    <a:cs typeface="Consolas" panose="020B0609020204030204" pitchFamily="49" charset="0"/>
                  </a:rPr>
                  <a:t>;</a:t>
                </a:r>
              </a:p>
              <a:p>
                <a:r>
                  <a:rPr lang="en-US" sz="1400" dirty="0">
                    <a:solidFill>
                      <a:srgbClr val="0000FF"/>
                    </a:solidFill>
                    <a:latin typeface="Consolas" panose="020B0609020204030204" pitchFamily="49" charset="0"/>
                    <a:cs typeface="Consolas" panose="020B0609020204030204" pitchFamily="49" charset="0"/>
                  </a:rPr>
                  <a:t>int</a:t>
                </a:r>
                <a:r>
                  <a:rPr lang="en-US" sz="1400" dirty="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dirty="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dirty="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368677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1863-F6C6-F619-BC2C-C6A59F9B4F36}"/>
              </a:ext>
            </a:extLst>
          </p:cNvPr>
          <p:cNvSpPr>
            <a:spLocks noGrp="1"/>
          </p:cNvSpPr>
          <p:nvPr>
            <p:ph type="title"/>
          </p:nvPr>
        </p:nvSpPr>
        <p:spPr/>
        <p:txBody>
          <a:bodyPr/>
          <a:lstStyle/>
          <a:p>
            <a:r>
              <a:rPr lang="en-US" dirty="0"/>
              <a:t>references (3/2)</a:t>
            </a:r>
          </a:p>
        </p:txBody>
      </p:sp>
      <p:sp>
        <p:nvSpPr>
          <p:cNvPr id="3" name="Content Placeholder 2">
            <a:extLst>
              <a:ext uri="{FF2B5EF4-FFF2-40B4-BE49-F238E27FC236}">
                <a16:creationId xmlns:a16="http://schemas.microsoft.com/office/drawing/2014/main" id="{EABFEC80-85B7-1713-F676-C666FE794E10}"/>
              </a:ext>
            </a:extLst>
          </p:cNvPr>
          <p:cNvSpPr>
            <a:spLocks noGrp="1"/>
          </p:cNvSpPr>
          <p:nvPr>
            <p:ph sz="quarter" idx="10"/>
          </p:nvPr>
        </p:nvSpPr>
        <p:spPr/>
        <p:txBody>
          <a:bodyPr/>
          <a:lstStyle/>
          <a:p>
            <a:r>
              <a:rPr lang="en-US" dirty="0" err="1"/>
              <a:t>i</a:t>
            </a:r>
            <a:r>
              <a:rPr lang="en-US" dirty="0"/>
              <a:t> told a small lie last time we talked</a:t>
            </a:r>
          </a:p>
          <a:p>
            <a:pPr lvl="1"/>
            <a:r>
              <a:rPr lang="en-US" dirty="0" err="1">
                <a:latin typeface="+mj-lt"/>
              </a:rPr>
              <a:t>System.out.println</a:t>
            </a:r>
            <a:r>
              <a:rPr lang="en-US" dirty="0">
                <a:latin typeface="+mj-lt"/>
              </a:rPr>
              <a:t>(array);</a:t>
            </a:r>
            <a:r>
              <a:rPr lang="en-US" dirty="0"/>
              <a:t> does NOT actually print </a:t>
            </a:r>
            <a:r>
              <a:rPr lang="en-US" dirty="0">
                <a:latin typeface="+mj-lt"/>
              </a:rPr>
              <a:t>array</a:t>
            </a:r>
            <a:r>
              <a:rPr lang="en-US" dirty="0"/>
              <a:t>'s memory address</a:t>
            </a:r>
          </a:p>
          <a:p>
            <a:pPr lvl="2"/>
            <a:r>
              <a:rPr lang="en-US" dirty="0"/>
              <a:t>rather, it prints a number called </a:t>
            </a:r>
            <a:r>
              <a:rPr lang="en-US" dirty="0">
                <a:latin typeface="+mj-lt"/>
              </a:rPr>
              <a:t>array</a:t>
            </a:r>
            <a:r>
              <a:rPr lang="en-US" dirty="0"/>
              <a:t>'s "hash code"</a:t>
            </a:r>
          </a:p>
          <a:p>
            <a:pPr lvl="3"/>
            <a:r>
              <a:rPr lang="en-US" dirty="0"/>
              <a:t>(the hash code is typically calculated </a:t>
            </a:r>
            <a:r>
              <a:rPr lang="en-US" i="1" dirty="0"/>
              <a:t>using the memory address</a:t>
            </a:r>
            <a:r>
              <a:rPr lang="en-US" dirty="0"/>
              <a:t>)</a:t>
            </a:r>
          </a:p>
          <a:p>
            <a:pPr lvl="4"/>
            <a:r>
              <a:rPr lang="en-US" dirty="0"/>
              <a:t>🤷</a:t>
            </a:r>
          </a:p>
          <a:p>
            <a:pPr lvl="2"/>
            <a:endParaRPr lang="en-US" dirty="0"/>
          </a:p>
          <a:p>
            <a:pPr lvl="1"/>
            <a:r>
              <a:rPr lang="en-US" dirty="0"/>
              <a:t>the important point is that a </a:t>
            </a:r>
            <a:r>
              <a:rPr lang="en-US" b="1" dirty="0"/>
              <a:t>reference</a:t>
            </a:r>
            <a:r>
              <a:rPr lang="en-US" dirty="0"/>
              <a:t> is a </a:t>
            </a:r>
            <a:r>
              <a:rPr lang="en-US" b="1" dirty="0"/>
              <a:t>memory address</a:t>
            </a:r>
            <a:endParaRPr lang="en-US" dirty="0"/>
          </a:p>
          <a:p>
            <a:pPr lvl="2"/>
            <a:r>
              <a:rPr lang="en-US" dirty="0"/>
              <a:t>and a </a:t>
            </a:r>
            <a:r>
              <a:rPr lang="en-US" b="1" dirty="0"/>
              <a:t>memory address </a:t>
            </a:r>
            <a:r>
              <a:rPr lang="en-US" dirty="0"/>
              <a:t>is an </a:t>
            </a:r>
            <a:r>
              <a:rPr lang="en-US" b="1" dirty="0"/>
              <a:t>integer</a:t>
            </a:r>
            <a:r>
              <a:rPr lang="en-US" dirty="0"/>
              <a:t> (often written in hex) 🙂👍</a:t>
            </a:r>
          </a:p>
          <a:p>
            <a:pPr lvl="2"/>
            <a:endParaRPr lang="en-US" dirty="0"/>
          </a:p>
        </p:txBody>
      </p:sp>
    </p:spTree>
    <p:extLst>
      <p:ext uri="{BB962C8B-B14F-4D97-AF65-F5344CB8AC3E}">
        <p14:creationId xmlns:p14="http://schemas.microsoft.com/office/powerpoint/2010/main" val="8965240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1246933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CC9FE-6F62-4B4F-3B02-4B43DE23A625}"/>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388287266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dirty="0"/>
              <a:t>static variables</a:t>
            </a:r>
            <a:br>
              <a:rPr lang="en-US" dirty="0"/>
            </a:br>
            <a:r>
              <a:rPr lang="en-US" dirty="0"/>
              <a:t>and static methods</a:t>
            </a:r>
            <a:endParaRPr lang="en-US" dirty="0">
              <a:latin typeface="+mj-lt"/>
            </a:endParaRPr>
          </a:p>
        </p:txBody>
      </p:sp>
    </p:spTree>
    <p:extLst>
      <p:ext uri="{BB962C8B-B14F-4D97-AF65-F5344CB8AC3E}">
        <p14:creationId xmlns:p14="http://schemas.microsoft.com/office/powerpoint/2010/main" val="219275890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dirty="0"/>
              <a:t>instance variables vs. static variables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a:t>
            </a:r>
            <a:endParaRPr lang="en-US" u="sng"/>
          </a:p>
          <a:p>
            <a:endParaRPr lang="en-US"/>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dirty="0">
                <a:solidFill>
                  <a:srgbClr val="0000FF"/>
                </a:solidFill>
                <a:latin typeface="+mj-lt"/>
                <a:cs typeface="Consolas" panose="020B0609020204030204" pitchFamily="49" charset="0"/>
              </a:rPr>
              <a:t>class</a:t>
            </a:r>
            <a:r>
              <a:rPr lang="en-US" dirty="0">
                <a:latin typeface="+mj-lt"/>
                <a:cs typeface="Consolas" panose="020B0609020204030204" pitchFamily="49" charset="0"/>
              </a:rPr>
              <a:t> </a:t>
            </a:r>
            <a:r>
              <a:rPr lang="en-US" dirty="0">
                <a:solidFill>
                  <a:srgbClr val="000080"/>
                </a:solidFill>
                <a:latin typeface="+mj-lt"/>
                <a:cs typeface="Consolas" panose="020B0609020204030204" pitchFamily="49" charset="0"/>
              </a:rPr>
              <a:t>Vector3</a:t>
            </a:r>
            <a:r>
              <a:rPr lang="en-US" dirty="0">
                <a:latin typeface="+mj-lt"/>
                <a:cs typeface="Consolas" panose="020B0609020204030204" pitchFamily="49" charset="0"/>
              </a:rPr>
              <a:t> {</a:t>
            </a:r>
          </a:p>
          <a:p>
            <a:pPr defTabSz="342886">
              <a:spcBef>
                <a:spcPct val="20000"/>
              </a:spcBef>
              <a:buClr>
                <a:srgbClr val="FFFFFF">
                  <a:lumMod val="65000"/>
                </a:srgbClr>
              </a:buClr>
            </a:pPr>
            <a:r>
              <a:rPr lang="en-US" dirty="0">
                <a:latin typeface="+mj-lt"/>
              </a:rPr>
              <a:t>    </a:t>
            </a:r>
            <a:r>
              <a:rPr lang="en-US" dirty="0">
                <a:solidFill>
                  <a:srgbClr val="0000FF"/>
                </a:solidFill>
                <a:latin typeface="+mj-lt"/>
              </a:rPr>
              <a:t>static</a:t>
            </a:r>
            <a:r>
              <a:rPr lang="en-US" dirty="0">
                <a:latin typeface="+mj-lt"/>
              </a:rPr>
              <a:t> </a:t>
            </a:r>
            <a:r>
              <a:rPr lang="en-US" dirty="0">
                <a:solidFill>
                  <a:srgbClr val="000080"/>
                </a:solidFill>
                <a:latin typeface="+mj-lt"/>
              </a:rPr>
              <a:t>Vector3</a:t>
            </a:r>
            <a:r>
              <a:rPr lang="en-US" dirty="0">
                <a:latin typeface="+mj-lt"/>
              </a:rPr>
              <a:t> red = </a:t>
            </a:r>
            <a:r>
              <a:rPr lang="en-US" dirty="0">
                <a:solidFill>
                  <a:srgbClr val="0000FF"/>
                </a:solidFill>
                <a:latin typeface="+mj-lt"/>
              </a:rPr>
              <a:t>new</a:t>
            </a:r>
            <a:r>
              <a:rPr lang="en-US" dirty="0">
                <a:latin typeface="+mj-lt"/>
              </a:rPr>
              <a:t> </a:t>
            </a:r>
            <a:r>
              <a:rPr lang="en-US" dirty="0">
                <a:solidFill>
                  <a:srgbClr val="000080"/>
                </a:solidFill>
                <a:latin typeface="+mj-lt"/>
              </a:rPr>
              <a:t>Vector3</a:t>
            </a:r>
            <a:r>
              <a:rPr lang="en-US" dirty="0">
                <a:latin typeface="+mj-lt"/>
              </a:rPr>
              <a:t>(</a:t>
            </a:r>
            <a:r>
              <a:rPr lang="en-US" dirty="0">
                <a:solidFill>
                  <a:srgbClr val="0CB5B5"/>
                </a:solidFill>
                <a:latin typeface="+mj-lt"/>
              </a:rPr>
              <a:t>1</a:t>
            </a:r>
            <a:r>
              <a:rPr lang="en-US" dirty="0">
                <a:latin typeface="+mj-lt"/>
              </a:rPr>
              <a:t>.</a:t>
            </a:r>
            <a:r>
              <a:rPr lang="en-US" dirty="0">
                <a:solidFill>
                  <a:srgbClr val="0CB5B5"/>
                </a:solidFill>
                <a:latin typeface="+mj-lt"/>
              </a:rPr>
              <a:t>0</a:t>
            </a:r>
            <a:r>
              <a:rPr lang="en-US" dirty="0">
                <a:latin typeface="+mj-lt"/>
              </a:rPr>
              <a:t>,</a:t>
            </a:r>
            <a:r>
              <a:rPr lang="en-US" dirty="0">
                <a:solidFill>
                  <a:srgbClr val="0CB5B5"/>
                </a:solidFill>
                <a:latin typeface="+mj-lt"/>
              </a:rPr>
              <a:t> 0</a:t>
            </a:r>
            <a:r>
              <a:rPr lang="en-US" dirty="0">
                <a:latin typeface="+mj-lt"/>
              </a:rPr>
              <a:t>.</a:t>
            </a:r>
            <a:r>
              <a:rPr lang="en-US" dirty="0">
                <a:solidFill>
                  <a:srgbClr val="0CB5B5"/>
                </a:solidFill>
                <a:latin typeface="+mj-lt"/>
              </a:rPr>
              <a:t>0</a:t>
            </a:r>
            <a:r>
              <a:rPr lang="en-US" dirty="0">
                <a:solidFill>
                  <a:srgbClr val="000000"/>
                </a:solidFill>
                <a:latin typeface="Consolas"/>
              </a:rPr>
              <a:t>,</a:t>
            </a:r>
            <a:r>
              <a:rPr lang="en-US" dirty="0">
                <a:solidFill>
                  <a:srgbClr val="0CB5B5"/>
                </a:solidFill>
                <a:latin typeface="+mj-lt"/>
              </a:rPr>
              <a:t> 0</a:t>
            </a:r>
            <a:r>
              <a:rPr lang="en-US" dirty="0">
                <a:latin typeface="+mj-lt"/>
              </a:rPr>
              <a:t>.</a:t>
            </a:r>
            <a:r>
              <a:rPr lang="en-US" dirty="0">
                <a:solidFill>
                  <a:srgbClr val="0CB5B5"/>
                </a:solidFill>
                <a:latin typeface="+mj-lt"/>
              </a:rPr>
              <a:t>0</a:t>
            </a:r>
            <a:r>
              <a:rPr lang="en-US" dirty="0">
                <a:latin typeface="+mj-lt"/>
              </a:rPr>
              <a:t>);</a:t>
            </a:r>
          </a:p>
          <a:p>
            <a:pPr lvl="0" defTabSz="342886">
              <a:spcBef>
                <a:spcPct val="20000"/>
              </a:spcBef>
              <a:buClr>
                <a:srgbClr val="FFFFFF">
                  <a:lumMod val="65000"/>
                </a:srgbClr>
              </a:buClr>
            </a:pPr>
            <a:r>
              <a:rPr lang="en-US" dirty="0">
                <a:latin typeface="+mj-lt"/>
                <a:cs typeface="Consolas" panose="020B0609020204030204" pitchFamily="49" charset="0"/>
              </a:rPr>
              <a:t>    </a:t>
            </a:r>
            <a:r>
              <a:rPr lang="en-US" dirty="0">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dirty="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dirty="0">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dirty="0">
                <a:solidFill>
                  <a:srgbClr val="007B00"/>
                </a:solidFill>
                <a:latin typeface="+mj-lt"/>
                <a:ea typeface="Segoe UI Emoji" panose="020B0502040204020203" pitchFamily="34" charset="0"/>
                <a:cs typeface="Consolas" panose="020B0609020204030204" pitchFamily="49" charset="0"/>
              </a:rPr>
              <a:t>// </a:t>
            </a:r>
            <a:r>
              <a:rPr lang="en-US" dirty="0" err="1">
                <a:solidFill>
                  <a:srgbClr val="007B00"/>
                </a:solidFill>
                <a:latin typeface="+mj-lt"/>
                <a:ea typeface="Segoe UI Emoji" panose="020B0502040204020203" pitchFamily="34" charset="0"/>
                <a:cs typeface="Consolas" panose="020B0609020204030204" pitchFamily="49" charset="0"/>
              </a:rPr>
              <a:t>drawLine</a:t>
            </a:r>
            <a:r>
              <a:rPr lang="en-US" dirty="0">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35267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dirty="0"/>
              <a:t>instance methods vs. static methods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dirty="0">
                <a:solidFill>
                  <a:srgbClr val="0000FF"/>
                </a:solidFill>
                <a:latin typeface="+mj-lt"/>
                <a:cs typeface="Consolas" panose="020B0609020204030204" pitchFamily="49" charset="0"/>
              </a:rPr>
              <a:t>class</a:t>
            </a:r>
            <a:r>
              <a:rPr lang="en-US" dirty="0">
                <a:latin typeface="+mj-lt"/>
                <a:cs typeface="Consolas" panose="020B0609020204030204" pitchFamily="49" charset="0"/>
              </a:rPr>
              <a:t> </a:t>
            </a:r>
            <a:r>
              <a:rPr lang="en-US" dirty="0">
                <a:solidFill>
                  <a:srgbClr val="000080"/>
                </a:solidFill>
                <a:latin typeface="+mj-lt"/>
                <a:cs typeface="Consolas" panose="020B0609020204030204" pitchFamily="49" charset="0"/>
              </a:rPr>
              <a:t>Vector2</a:t>
            </a:r>
            <a:r>
              <a:rPr lang="en-US" dirty="0">
                <a:latin typeface="+mj-lt"/>
                <a:cs typeface="Consolas" panose="020B0609020204030204" pitchFamily="49" charset="0"/>
              </a:rPr>
              <a:t> {</a:t>
            </a:r>
          </a:p>
          <a:p>
            <a:pPr defTabSz="342886">
              <a:spcBef>
                <a:spcPct val="20000"/>
              </a:spcBef>
              <a:buClr>
                <a:srgbClr val="FFFFFF">
                  <a:lumMod val="65000"/>
                </a:srgbClr>
              </a:buClr>
            </a:pPr>
            <a:r>
              <a:rPr lang="en-US" dirty="0">
                <a:latin typeface="+mj-lt"/>
              </a:rPr>
              <a:t>    </a:t>
            </a:r>
            <a:r>
              <a:rPr lang="en-US" dirty="0">
                <a:solidFill>
                  <a:srgbClr val="000080"/>
                </a:solidFill>
                <a:latin typeface="+mj-lt"/>
              </a:rPr>
              <a:t>double</a:t>
            </a:r>
            <a:r>
              <a:rPr lang="en-US" dirty="0">
                <a:latin typeface="+mj-lt"/>
              </a:rPr>
              <a:t> length() { </a:t>
            </a:r>
            <a:r>
              <a:rPr lang="en-US" dirty="0">
                <a:solidFill>
                  <a:srgbClr val="BFBFBF"/>
                </a:solidFill>
                <a:latin typeface="+mj-lt"/>
              </a:rPr>
              <a:t>...</a:t>
            </a:r>
            <a:r>
              <a:rPr lang="en-US" dirty="0">
                <a:latin typeface="+mj-lt"/>
              </a:rPr>
              <a:t> }; </a:t>
            </a:r>
            <a:r>
              <a:rPr lang="en-US" dirty="0">
                <a:solidFill>
                  <a:srgbClr val="007B00"/>
                </a:solidFill>
                <a:latin typeface="+mj-lt"/>
              </a:rPr>
              <a:t>// (non-static method)</a:t>
            </a:r>
          </a:p>
          <a:p>
            <a:pPr defTabSz="342886">
              <a:spcBef>
                <a:spcPct val="20000"/>
              </a:spcBef>
              <a:buClr>
                <a:srgbClr val="FFFFFF">
                  <a:lumMod val="65000"/>
                </a:srgbClr>
              </a:buClr>
            </a:pPr>
            <a:r>
              <a:rPr lang="en-US" dirty="0">
                <a:latin typeface="+mj-lt"/>
              </a:rPr>
              <a:t>    </a:t>
            </a:r>
            <a:r>
              <a:rPr lang="en-US" dirty="0">
                <a:solidFill>
                  <a:srgbClr val="0000FF"/>
                </a:solidFill>
                <a:latin typeface="+mj-lt"/>
              </a:rPr>
              <a:t>static</a:t>
            </a:r>
            <a:r>
              <a:rPr lang="en-US" dirty="0">
                <a:latin typeface="+mj-lt"/>
              </a:rPr>
              <a:t> </a:t>
            </a:r>
            <a:r>
              <a:rPr lang="en-US" dirty="0">
                <a:solidFill>
                  <a:srgbClr val="000080"/>
                </a:solidFill>
                <a:latin typeface="+mj-lt"/>
              </a:rPr>
              <a:t>double</a:t>
            </a:r>
            <a:r>
              <a:rPr lang="en-US" dirty="0">
                <a:latin typeface="+mj-lt"/>
              </a:rPr>
              <a:t> </a:t>
            </a:r>
            <a:r>
              <a:rPr lang="en-US" dirty="0" err="1">
                <a:latin typeface="+mj-lt"/>
              </a:rPr>
              <a:t>distanceBetween</a:t>
            </a:r>
            <a:r>
              <a:rPr lang="en-US" dirty="0">
                <a:latin typeface="+mj-lt"/>
              </a:rPr>
              <a:t>(</a:t>
            </a:r>
            <a:r>
              <a:rPr lang="en-US" dirty="0">
                <a:solidFill>
                  <a:srgbClr val="000080"/>
                </a:solidFill>
                <a:latin typeface="+mj-lt"/>
              </a:rPr>
              <a:t>Vector2</a:t>
            </a:r>
            <a:r>
              <a:rPr lang="en-US" dirty="0">
                <a:latin typeface="+mj-lt"/>
              </a:rPr>
              <a:t> a, </a:t>
            </a:r>
            <a:r>
              <a:rPr lang="en-US" dirty="0">
                <a:solidFill>
                  <a:srgbClr val="000080"/>
                </a:solidFill>
                <a:latin typeface="+mj-lt"/>
              </a:rPr>
              <a:t>Vector2</a:t>
            </a:r>
            <a:r>
              <a:rPr lang="en-US" dirty="0">
                <a:latin typeface="+mj-lt"/>
              </a:rPr>
              <a:t> b) { </a:t>
            </a:r>
            <a:r>
              <a:rPr lang="en-US" dirty="0">
                <a:solidFill>
                  <a:srgbClr val="BFBFBF"/>
                </a:solidFill>
                <a:latin typeface="+mj-lt"/>
              </a:rPr>
              <a:t>...</a:t>
            </a:r>
            <a:r>
              <a:rPr lang="en-US" dirty="0">
                <a:latin typeface="+mj-lt"/>
              </a:rPr>
              <a:t> }</a:t>
            </a:r>
          </a:p>
          <a:p>
            <a:pPr lvl="0" defTabSz="342886">
              <a:spcBef>
                <a:spcPct val="20000"/>
              </a:spcBef>
              <a:buClr>
                <a:srgbClr val="FFFFFF">
                  <a:lumMod val="65000"/>
                </a:srgbClr>
              </a:buClr>
            </a:pPr>
            <a:r>
              <a:rPr lang="en-US" dirty="0">
                <a:latin typeface="+mj-lt"/>
                <a:cs typeface="Consolas" panose="020B0609020204030204" pitchFamily="49" charset="0"/>
              </a:rPr>
              <a:t>    </a:t>
            </a:r>
            <a:r>
              <a:rPr lang="en-US" dirty="0">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dirty="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dirty="0">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dirty="0">
                <a:solidFill>
                  <a:srgbClr val="007B00"/>
                </a:solidFill>
                <a:latin typeface="+mj-lt"/>
                <a:ea typeface="Segoe UI Emoji" panose="020B0502040204020203" pitchFamily="34" charset="0"/>
                <a:cs typeface="Consolas" panose="020B0609020204030204" pitchFamily="49" charset="0"/>
              </a:rPr>
              <a:t>// </a:t>
            </a:r>
            <a:r>
              <a:rPr lang="en-US" dirty="0" err="1">
                <a:solidFill>
                  <a:srgbClr val="007B00"/>
                </a:solidFill>
                <a:latin typeface="+mj-lt"/>
                <a:ea typeface="Segoe UI Emoji" panose="020B0502040204020203" pitchFamily="34" charset="0"/>
                <a:cs typeface="Consolas" panose="020B0609020204030204" pitchFamily="49" charset="0"/>
              </a:rPr>
              <a:t>a.length</a:t>
            </a:r>
            <a:r>
              <a:rPr lang="en-US" dirty="0">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dirty="0">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22336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177736254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FE5B6A-2B56-7266-D22E-D4FA2A5A1A52}"/>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76C22C74-197D-5585-BA4E-5AA6BB118E6E}"/>
              </a:ext>
            </a:extLst>
          </p:cNvPr>
          <p:cNvSpPr/>
          <p:nvPr/>
        </p:nvSpPr>
        <p:spPr>
          <a:xfrm>
            <a:off x="6956983" y="1130879"/>
            <a:ext cx="1463512"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numBarks</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313D1EB8-1CAD-4C17-E13D-70AEA143C829}"/>
              </a:ext>
            </a:extLst>
          </p:cNvPr>
          <p:cNvSpPr txBox="1"/>
          <p:nvPr/>
        </p:nvSpPr>
        <p:spPr>
          <a:xfrm>
            <a:off x="6956982" y="461465"/>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25B7F2E7-CB81-D5EA-D5AB-913275B765EF}"/>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596DD564-0C9C-9B40-173F-E33C403696F9}"/>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38C0E227-3B4E-EB6F-E0DD-A5DFAB273257}"/>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EE9D1F00-B878-768B-31B1-E14F2C824E80}"/>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977F6D2F-453A-0449-B6DB-9F10A7B06C80}"/>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2FB09485-959A-315D-798D-72655A19C019}"/>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582E503-7D5F-EF82-111B-C34D83E05BC5}"/>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7C2A0FF7-5823-E2E5-9331-B44EFB59F8D4}"/>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E606C2B8-EF89-DAE2-A02B-74831CBCC19C}"/>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39659171-62E1-2F47-F07D-B2A228F3259D}"/>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1223901A-211C-6D06-F20D-E9E4E1094A6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61137C85-C196-8538-08BB-BFAE27296F93}"/>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46A2A5-85BE-ED8C-41C7-8EC2485D7BF2}"/>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E39EE5C-E17C-1CD0-AF01-4795B6744851}"/>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3514CF-D814-9245-271A-D37A55F164AA}"/>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DA9067A-A8AA-5661-7B1B-7390803EBFE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4C0425E3-3E45-BDBD-956C-59A68F271CC5}"/>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cxnSp>
        <p:nvCxnSpPr>
          <p:cNvPr id="65" name="Straight Arrow Connector 64">
            <a:extLst>
              <a:ext uri="{FF2B5EF4-FFF2-40B4-BE49-F238E27FC236}">
                <a16:creationId xmlns:a16="http://schemas.microsoft.com/office/drawing/2014/main" id="{E6A55651-0CFA-7ACF-D513-B29604FA7CCC}"/>
              </a:ext>
            </a:extLst>
          </p:cNvPr>
          <p:cNvCxnSpPr>
            <a:cxnSpLocks/>
            <a:endCxn id="70" idx="1"/>
          </p:cNvCxnSpPr>
          <p:nvPr/>
        </p:nvCxnSpPr>
        <p:spPr>
          <a:xfrm flipV="1">
            <a:off x="2507456" y="1733892"/>
            <a:ext cx="1384674" cy="18094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98607BAB-6F70-20A3-F3B1-2FA017EE00F9}"/>
              </a:ext>
            </a:extLst>
          </p:cNvPr>
          <p:cNvSpPr/>
          <p:nvPr/>
        </p:nvSpPr>
        <p:spPr>
          <a:xfrm>
            <a:off x="3892131" y="1526244"/>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A4D76526-D032-B836-F859-714B284E10F0}"/>
              </a:ext>
            </a:extLst>
          </p:cNvPr>
          <p:cNvSpPr txBox="1"/>
          <p:nvPr/>
        </p:nvSpPr>
        <p:spPr>
          <a:xfrm>
            <a:off x="3386647" y="1083435"/>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CC625AB7-F38A-D250-99B4-DF87F565DAEE}"/>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85826A0A-DE04-3D43-0172-83F3CCB6ED67}"/>
              </a:ext>
            </a:extLst>
          </p:cNvPr>
          <p:cNvSpPr txBox="1"/>
          <p:nvPr/>
        </p:nvSpPr>
        <p:spPr>
          <a:xfrm>
            <a:off x="1179" y="0"/>
            <a:ext cx="2756162" cy="3139321"/>
          </a:xfrm>
          <a:prstGeom prst="rect">
            <a:avLst/>
          </a:prstGeom>
          <a:solidFill>
            <a:schemeClr val="tx1"/>
          </a:solidFill>
        </p:spPr>
        <p:txBody>
          <a:bodyPr wrap="square">
            <a:spAutoFit/>
          </a:bodyPr>
          <a:lstStyle/>
          <a:p>
            <a:r>
              <a:rPr lang="en-US" sz="825" dirty="0">
                <a:solidFill>
                  <a:srgbClr val="569CD6"/>
                </a:solidFill>
                <a:latin typeface="Ligconsolata" pitchFamily="1" charset="0"/>
              </a:rPr>
              <a:t> class</a:t>
            </a:r>
            <a:r>
              <a:rPr lang="en-US" sz="825" dirty="0">
                <a:solidFill>
                  <a:srgbClr val="D4D4D4"/>
                </a:solidFill>
                <a:latin typeface="Ligconsolata" pitchFamily="1" charset="0"/>
              </a:rPr>
              <a:t> </a:t>
            </a:r>
            <a:r>
              <a:rPr lang="en-US" sz="825" dirty="0">
                <a:solidFill>
                  <a:srgbClr val="4EC9B0"/>
                </a:solidFill>
                <a:latin typeface="Ligconsolata" pitchFamily="1" charset="0"/>
              </a:rPr>
              <a:t>Dog</a:t>
            </a:r>
            <a:r>
              <a:rPr lang="en-US" sz="825" dirty="0">
                <a:solidFill>
                  <a:srgbClr val="D4D4D4"/>
                </a:solidFill>
                <a:latin typeface="Ligconsolata" pitchFamily="1" charset="0"/>
              </a:rPr>
              <a:t> {</a:t>
            </a:r>
          </a:p>
          <a:p>
            <a:r>
              <a:rPr lang="en-US" sz="825" dirty="0">
                <a:solidFill>
                  <a:srgbClr val="D4D4D4"/>
                </a:solidFill>
                <a:latin typeface="Ligconsolata" pitchFamily="1" charset="0"/>
              </a:rPr>
              <a:t>      </a:t>
            </a:r>
            <a:r>
              <a:rPr lang="en-US" sz="825" dirty="0">
                <a:solidFill>
                  <a:srgbClr val="4EC9B0"/>
                </a:solidFill>
                <a:latin typeface="Ligconsolata" pitchFamily="1" charset="0"/>
              </a:rPr>
              <a:t>String</a:t>
            </a:r>
            <a:r>
              <a:rPr lang="en-US" sz="825" dirty="0">
                <a:solidFill>
                  <a:srgbClr val="D4D4D4"/>
                </a:solidFill>
                <a:latin typeface="Ligconsolata" pitchFamily="1" charset="0"/>
              </a:rPr>
              <a:t> </a:t>
            </a:r>
            <a:r>
              <a:rPr lang="en-US" sz="825" dirty="0">
                <a:solidFill>
                  <a:srgbClr val="9CDCFE"/>
                </a:solidFill>
                <a:latin typeface="Ligconsolata" pitchFamily="1" charset="0"/>
              </a:rPr>
              <a:t>bark</a:t>
            </a:r>
            <a:r>
              <a:rPr lang="en-US" sz="825" dirty="0">
                <a:solidFill>
                  <a:srgbClr val="D4D4D4"/>
                </a:solidFill>
                <a:latin typeface="Ligconsolata" pitchFamily="1" charset="0"/>
              </a:rPr>
              <a:t>;</a:t>
            </a:r>
          </a:p>
          <a:p>
            <a:endParaRPr lang="en-US" sz="825" dirty="0">
              <a:solidFill>
                <a:srgbClr val="D4D4D4"/>
              </a:solidFill>
              <a:latin typeface="Ligconsolata" pitchFamily="1" charset="0"/>
            </a:endParaRPr>
          </a:p>
          <a:p>
            <a:r>
              <a:rPr lang="en-US" sz="825" dirty="0">
                <a:solidFill>
                  <a:srgbClr val="D4D4D4"/>
                </a:solidFill>
                <a:latin typeface="Ligconsolata" pitchFamily="1" charset="0"/>
              </a:rPr>
              <a:t>      </a:t>
            </a:r>
            <a:r>
              <a:rPr lang="en-US" sz="825" dirty="0">
                <a:solidFill>
                  <a:srgbClr val="DCDCAA"/>
                </a:solidFill>
                <a:latin typeface="Ligconsolata" pitchFamily="1" charset="0"/>
              </a:rPr>
              <a:t>Dog</a:t>
            </a:r>
            <a:r>
              <a:rPr lang="en-US" sz="825" dirty="0">
                <a:solidFill>
                  <a:srgbClr val="D4D4D4"/>
                </a:solidFill>
                <a:latin typeface="Ligconsolata" pitchFamily="1" charset="0"/>
              </a:rPr>
              <a:t>(</a:t>
            </a:r>
            <a:r>
              <a:rPr lang="en-US" sz="825" dirty="0">
                <a:solidFill>
                  <a:srgbClr val="4EC9B0"/>
                </a:solidFill>
                <a:latin typeface="Ligconsolata" pitchFamily="1" charset="0"/>
              </a:rPr>
              <a:t>String</a:t>
            </a:r>
            <a:r>
              <a:rPr lang="en-US" sz="825" dirty="0">
                <a:solidFill>
                  <a:srgbClr val="D4D4D4"/>
                </a:solidFill>
                <a:latin typeface="Ligconsolata" pitchFamily="1" charset="0"/>
              </a:rPr>
              <a:t> </a:t>
            </a:r>
            <a:r>
              <a:rPr lang="en-US" sz="825" dirty="0">
                <a:solidFill>
                  <a:srgbClr val="9CDCFE"/>
                </a:solidFill>
                <a:latin typeface="Ligconsolata" pitchFamily="1" charset="0"/>
              </a:rPr>
              <a:t>bark</a:t>
            </a:r>
            <a:r>
              <a:rPr lang="en-US" sz="825" dirty="0">
                <a:solidFill>
                  <a:srgbClr val="D4D4D4"/>
                </a:solidFill>
                <a:latin typeface="Ligconsolata" pitchFamily="1" charset="0"/>
              </a:rPr>
              <a:t>) {</a:t>
            </a:r>
          </a:p>
          <a:p>
            <a:r>
              <a:rPr lang="en-US" sz="825" dirty="0">
                <a:solidFill>
                  <a:srgbClr val="D4D4D4"/>
                </a:solidFill>
                <a:latin typeface="Ligconsolata" pitchFamily="1" charset="0"/>
              </a:rPr>
              <a:t>          </a:t>
            </a:r>
            <a:r>
              <a:rPr lang="en-US" sz="825" dirty="0" err="1">
                <a:solidFill>
                  <a:srgbClr val="569CD6"/>
                </a:solidFill>
                <a:latin typeface="Ligconsolata" pitchFamily="1" charset="0"/>
              </a:rPr>
              <a:t>this</a:t>
            </a:r>
            <a:r>
              <a:rPr lang="en-US" sz="825" dirty="0" err="1">
                <a:solidFill>
                  <a:srgbClr val="D4D4D4"/>
                </a:solidFill>
                <a:latin typeface="Ligconsolata" pitchFamily="1" charset="0"/>
              </a:rPr>
              <a:t>.</a:t>
            </a:r>
            <a:r>
              <a:rPr lang="en-US" sz="825" dirty="0" err="1">
                <a:solidFill>
                  <a:srgbClr val="9CDCFE"/>
                </a:solidFill>
                <a:latin typeface="Ligconsolata" pitchFamily="1" charset="0"/>
              </a:rPr>
              <a:t>bark</a:t>
            </a:r>
            <a:r>
              <a:rPr lang="en-US" sz="825" dirty="0">
                <a:solidFill>
                  <a:srgbClr val="D4D4D4"/>
                </a:solidFill>
                <a:latin typeface="Ligconsolata" pitchFamily="1" charset="0"/>
              </a:rPr>
              <a:t> = bark;</a:t>
            </a:r>
          </a:p>
          <a:p>
            <a:r>
              <a:rPr lang="en-US" sz="825" dirty="0">
                <a:solidFill>
                  <a:srgbClr val="D4D4D4"/>
                </a:solidFill>
                <a:latin typeface="Ligconsolata" pitchFamily="1" charset="0"/>
              </a:rPr>
              <a:t>      }</a:t>
            </a:r>
          </a:p>
          <a:p>
            <a:endParaRPr lang="en-US" sz="825" dirty="0">
              <a:solidFill>
                <a:srgbClr val="D4D4D4"/>
              </a:solidFill>
              <a:latin typeface="Ligconsolata" pitchFamily="1" charset="0"/>
            </a:endParaRPr>
          </a:p>
          <a:p>
            <a:r>
              <a:rPr lang="en-US" sz="825" dirty="0">
                <a:solidFill>
                  <a:srgbClr val="D4D4D4"/>
                </a:solidFill>
                <a:latin typeface="Ligconsolata" pitchFamily="1" charset="0"/>
              </a:rPr>
              <a:t>      </a:t>
            </a:r>
            <a:r>
              <a:rPr lang="en-US" sz="825" dirty="0">
                <a:solidFill>
                  <a:srgbClr val="4EC9B0"/>
                </a:solidFill>
                <a:latin typeface="Ligconsolata" pitchFamily="1" charset="0"/>
              </a:rPr>
              <a:t>void</a:t>
            </a:r>
            <a:r>
              <a:rPr lang="en-US" sz="825" dirty="0">
                <a:solidFill>
                  <a:srgbClr val="D4D4D4"/>
                </a:solidFill>
                <a:latin typeface="Ligconsolata" pitchFamily="1" charset="0"/>
              </a:rPr>
              <a:t> </a:t>
            </a:r>
            <a:r>
              <a:rPr lang="en-US" sz="825" dirty="0" err="1">
                <a:solidFill>
                  <a:srgbClr val="DCDCAA"/>
                </a:solidFill>
                <a:latin typeface="Ligconsolata" pitchFamily="1" charset="0"/>
              </a:rPr>
              <a:t>makeBark</a:t>
            </a:r>
            <a:r>
              <a:rPr lang="en-US" sz="825" dirty="0">
                <a:solidFill>
                  <a:srgbClr val="D4D4D4"/>
                </a:solidFill>
                <a:latin typeface="Ligconsolata" pitchFamily="1" charset="0"/>
              </a:rPr>
              <a:t>() {</a:t>
            </a:r>
          </a:p>
          <a:p>
            <a:r>
              <a:rPr lang="en-US" sz="825" dirty="0">
                <a:solidFill>
                  <a:srgbClr val="D4D4D4"/>
                </a:solidFill>
                <a:latin typeface="Ligconsolata" pitchFamily="1" charset="0"/>
              </a:rPr>
              <a:t>          </a:t>
            </a:r>
            <a:r>
              <a:rPr lang="en-US" sz="825" dirty="0" err="1">
                <a:solidFill>
                  <a:srgbClr val="9CDCFE"/>
                </a:solidFill>
                <a:latin typeface="Ligconsolata" pitchFamily="1" charset="0"/>
              </a:rPr>
              <a:t>System</a:t>
            </a:r>
            <a:r>
              <a:rPr lang="en-US" sz="825" dirty="0" err="1">
                <a:solidFill>
                  <a:srgbClr val="D4D4D4"/>
                </a:solidFill>
                <a:latin typeface="Ligconsolata" pitchFamily="1" charset="0"/>
              </a:rPr>
              <a:t>.</a:t>
            </a:r>
            <a:r>
              <a:rPr lang="en-US" sz="825" dirty="0" err="1">
                <a:solidFill>
                  <a:srgbClr val="9CDCFE"/>
                </a:solidFill>
                <a:latin typeface="Ligconsolata" pitchFamily="1" charset="0"/>
              </a:rPr>
              <a:t>out</a:t>
            </a:r>
            <a:r>
              <a:rPr lang="en-US" sz="825" dirty="0" err="1">
                <a:solidFill>
                  <a:srgbClr val="D4D4D4"/>
                </a:solidFill>
                <a:latin typeface="Ligconsolata" pitchFamily="1" charset="0"/>
              </a:rPr>
              <a:t>.</a:t>
            </a:r>
            <a:r>
              <a:rPr lang="en-US" sz="825" dirty="0" err="1">
                <a:solidFill>
                  <a:srgbClr val="DCDCAA"/>
                </a:solidFill>
                <a:latin typeface="Ligconsolata" pitchFamily="1" charset="0"/>
              </a:rPr>
              <a:t>println</a:t>
            </a:r>
            <a:r>
              <a:rPr lang="en-US" sz="825" dirty="0">
                <a:solidFill>
                  <a:srgbClr val="D4D4D4"/>
                </a:solidFill>
                <a:latin typeface="Ligconsolata" pitchFamily="1" charset="0"/>
              </a:rPr>
              <a:t>(</a:t>
            </a:r>
            <a:r>
              <a:rPr lang="en-US" sz="825" dirty="0" err="1">
                <a:solidFill>
                  <a:srgbClr val="569CD6"/>
                </a:solidFill>
                <a:latin typeface="Ligconsolata" pitchFamily="1" charset="0"/>
              </a:rPr>
              <a:t>this</a:t>
            </a:r>
            <a:r>
              <a:rPr lang="en-US" sz="825" dirty="0" err="1">
                <a:solidFill>
                  <a:srgbClr val="D4D4D4"/>
                </a:solidFill>
                <a:latin typeface="Ligconsolata" pitchFamily="1" charset="0"/>
              </a:rPr>
              <a:t>.</a:t>
            </a:r>
            <a:r>
              <a:rPr lang="en-US" sz="825" dirty="0" err="1">
                <a:solidFill>
                  <a:srgbClr val="9CDCFE"/>
                </a:solidFill>
                <a:latin typeface="Ligconsolata" pitchFamily="1" charset="0"/>
              </a:rPr>
              <a:t>bark</a:t>
            </a:r>
            <a:r>
              <a:rPr lang="en-US" sz="825" dirty="0">
                <a:solidFill>
                  <a:srgbClr val="D4D4D4"/>
                </a:solidFill>
                <a:latin typeface="Ligconsolata" pitchFamily="1" charset="0"/>
              </a:rPr>
              <a:t>);</a:t>
            </a:r>
          </a:p>
          <a:p>
            <a:r>
              <a:rPr lang="en-US" sz="825" dirty="0">
                <a:solidFill>
                  <a:srgbClr val="D4D4D4"/>
                </a:solidFill>
                <a:latin typeface="Ligconsolata" pitchFamily="1" charset="0"/>
              </a:rPr>
              <a:t>          </a:t>
            </a:r>
            <a:r>
              <a:rPr lang="en-US" sz="825" dirty="0" err="1">
                <a:solidFill>
                  <a:srgbClr val="9CDCFE"/>
                </a:solidFill>
                <a:latin typeface="Ligconsolata" pitchFamily="1" charset="0"/>
              </a:rPr>
              <a:t>Dog</a:t>
            </a:r>
            <a:r>
              <a:rPr lang="en-US" sz="825" dirty="0" err="1">
                <a:solidFill>
                  <a:srgbClr val="D4D4D4"/>
                </a:solidFill>
                <a:latin typeface="Ligconsolata" pitchFamily="1" charset="0"/>
              </a:rPr>
              <a:t>.</a:t>
            </a:r>
            <a:r>
              <a:rPr lang="en-US" sz="825" dirty="0" err="1">
                <a:solidFill>
                  <a:srgbClr val="9CDCFE"/>
                </a:solidFill>
                <a:latin typeface="Ligconsolata" pitchFamily="1" charset="0"/>
              </a:rPr>
              <a:t>numBarks</a:t>
            </a:r>
            <a:r>
              <a:rPr lang="en-US" sz="825" dirty="0">
                <a:solidFill>
                  <a:srgbClr val="D4D4D4"/>
                </a:solidFill>
                <a:latin typeface="Ligconsolata" pitchFamily="1" charset="0"/>
              </a:rPr>
              <a:t>++;</a:t>
            </a:r>
          </a:p>
          <a:p>
            <a:r>
              <a:rPr lang="en-US" sz="825" dirty="0">
                <a:solidFill>
                  <a:srgbClr val="D4D4D4"/>
                </a:solidFill>
                <a:latin typeface="Ligconsolata" pitchFamily="1" charset="0"/>
              </a:rPr>
              <a:t>      }</a:t>
            </a:r>
          </a:p>
          <a:p>
            <a:r>
              <a:rPr lang="en-US" sz="825" dirty="0">
                <a:solidFill>
                  <a:srgbClr val="D4D4D4"/>
                </a:solidFill>
                <a:latin typeface="Ligconsolata" pitchFamily="1" charset="0"/>
              </a:rPr>
              <a:t>    </a:t>
            </a:r>
          </a:p>
          <a:p>
            <a:endParaRPr lang="en-US" sz="825" dirty="0">
              <a:solidFill>
                <a:srgbClr val="D4D4D4"/>
              </a:solidFill>
              <a:latin typeface="Ligconsolata" pitchFamily="1" charset="0"/>
            </a:endParaRPr>
          </a:p>
          <a:p>
            <a:r>
              <a:rPr lang="en-US" sz="825" dirty="0">
                <a:solidFill>
                  <a:srgbClr val="D4D4D4"/>
                </a:solidFill>
                <a:latin typeface="Ligconsolata" pitchFamily="1" charset="0"/>
              </a:rPr>
              <a:t>      </a:t>
            </a:r>
            <a:r>
              <a:rPr lang="en-US" sz="825" dirty="0">
                <a:solidFill>
                  <a:srgbClr val="569CD6"/>
                </a:solidFill>
                <a:latin typeface="Ligconsolata" pitchFamily="1" charset="0"/>
              </a:rPr>
              <a:t>static</a:t>
            </a:r>
            <a:r>
              <a:rPr lang="en-US" sz="825" dirty="0">
                <a:solidFill>
                  <a:srgbClr val="D4D4D4"/>
                </a:solidFill>
                <a:latin typeface="Ligconsolata" pitchFamily="1" charset="0"/>
              </a:rPr>
              <a:t> </a:t>
            </a:r>
            <a:r>
              <a:rPr lang="en-US" sz="825" dirty="0">
                <a:solidFill>
                  <a:srgbClr val="4EC9B0"/>
                </a:solidFill>
                <a:latin typeface="Ligconsolata" pitchFamily="1" charset="0"/>
              </a:rPr>
              <a:t>int</a:t>
            </a:r>
            <a:r>
              <a:rPr lang="en-US" sz="825" dirty="0">
                <a:solidFill>
                  <a:srgbClr val="D4D4D4"/>
                </a:solidFill>
                <a:latin typeface="Ligconsolata" pitchFamily="1" charset="0"/>
              </a:rPr>
              <a:t> </a:t>
            </a:r>
            <a:r>
              <a:rPr lang="en-US" sz="825" dirty="0" err="1">
                <a:solidFill>
                  <a:srgbClr val="9CDCFE"/>
                </a:solidFill>
                <a:latin typeface="Ligconsolata" pitchFamily="1" charset="0"/>
              </a:rPr>
              <a:t>numBarks</a:t>
            </a:r>
            <a:r>
              <a:rPr lang="en-US" sz="825" dirty="0">
                <a:solidFill>
                  <a:srgbClr val="D4D4D4"/>
                </a:solidFill>
                <a:latin typeface="Ligconsolata" pitchFamily="1" charset="0"/>
              </a:rPr>
              <a:t>;</a:t>
            </a:r>
          </a:p>
          <a:p>
            <a:endParaRPr lang="en-US" sz="825" dirty="0">
              <a:solidFill>
                <a:srgbClr val="D4D4D4"/>
              </a:solidFill>
              <a:latin typeface="Ligconsolata" pitchFamily="1" charset="0"/>
            </a:endParaRPr>
          </a:p>
          <a:p>
            <a:r>
              <a:rPr lang="en-US" sz="825" dirty="0">
                <a:latin typeface="Ligconsolata" pitchFamily="1" charset="0"/>
              </a:rPr>
              <a:t>&gt; </a:t>
            </a:r>
            <a:r>
              <a:rPr lang="en-US" sz="825" dirty="0">
                <a:solidFill>
                  <a:srgbClr val="D4D4D4"/>
                </a:solidFill>
                <a:latin typeface="Ligconsolata" pitchFamily="1" charset="0"/>
              </a:rPr>
              <a:t>    </a:t>
            </a:r>
            <a:r>
              <a:rPr lang="en-US" sz="825" dirty="0">
                <a:solidFill>
                  <a:srgbClr val="569CD6"/>
                </a:solidFill>
                <a:latin typeface="Ligconsolata" pitchFamily="1" charset="0"/>
              </a:rPr>
              <a:t>public</a:t>
            </a:r>
            <a:r>
              <a:rPr lang="en-US" sz="825" dirty="0">
                <a:solidFill>
                  <a:srgbClr val="D4D4D4"/>
                </a:solidFill>
                <a:latin typeface="Ligconsolata" pitchFamily="1" charset="0"/>
              </a:rPr>
              <a:t> </a:t>
            </a:r>
            <a:r>
              <a:rPr lang="en-US" sz="825" dirty="0">
                <a:solidFill>
                  <a:srgbClr val="569CD6"/>
                </a:solidFill>
                <a:latin typeface="Ligconsolata" pitchFamily="1" charset="0"/>
              </a:rPr>
              <a:t>static</a:t>
            </a:r>
            <a:r>
              <a:rPr lang="en-US" sz="825" dirty="0">
                <a:solidFill>
                  <a:srgbClr val="D4D4D4"/>
                </a:solidFill>
                <a:latin typeface="Ligconsolata" pitchFamily="1" charset="0"/>
              </a:rPr>
              <a:t> </a:t>
            </a:r>
            <a:r>
              <a:rPr lang="en-US" sz="825" dirty="0">
                <a:solidFill>
                  <a:srgbClr val="4EC9B0"/>
                </a:solidFill>
                <a:latin typeface="Ligconsolata" pitchFamily="1" charset="0"/>
              </a:rPr>
              <a:t>void</a:t>
            </a:r>
            <a:r>
              <a:rPr lang="en-US" sz="825" dirty="0">
                <a:solidFill>
                  <a:srgbClr val="D4D4D4"/>
                </a:solidFill>
                <a:latin typeface="Ligconsolata" pitchFamily="1" charset="0"/>
              </a:rPr>
              <a:t> </a:t>
            </a:r>
            <a:r>
              <a:rPr lang="en-US" sz="825" dirty="0">
                <a:solidFill>
                  <a:srgbClr val="DCDCAA"/>
                </a:solidFill>
                <a:latin typeface="Ligconsolata" pitchFamily="1" charset="0"/>
              </a:rPr>
              <a:t>main</a:t>
            </a:r>
            <a:r>
              <a:rPr lang="en-US" sz="825" dirty="0">
                <a:solidFill>
                  <a:srgbClr val="D4D4D4"/>
                </a:solidFill>
                <a:latin typeface="Ligconsolata" pitchFamily="1" charset="0"/>
              </a:rPr>
              <a:t>(</a:t>
            </a:r>
            <a:r>
              <a:rPr lang="en-US" sz="825" dirty="0">
                <a:solidFill>
                  <a:srgbClr val="4EC9B0"/>
                </a:solidFill>
                <a:latin typeface="Ligconsolata" pitchFamily="1" charset="0"/>
              </a:rPr>
              <a:t>String</a:t>
            </a:r>
            <a:r>
              <a:rPr lang="en-US" sz="825" dirty="0">
                <a:solidFill>
                  <a:srgbClr val="D4D4D4"/>
                </a:solidFill>
                <a:latin typeface="Ligconsolata" pitchFamily="1" charset="0"/>
              </a:rPr>
              <a:t>[] </a:t>
            </a:r>
            <a:r>
              <a:rPr lang="en-US" sz="825" dirty="0" err="1">
                <a:solidFill>
                  <a:srgbClr val="9CDCFE"/>
                </a:solidFill>
                <a:latin typeface="Ligconsolata" pitchFamily="1" charset="0"/>
              </a:rPr>
              <a:t>args</a:t>
            </a:r>
            <a:r>
              <a:rPr lang="en-US" sz="825" dirty="0">
                <a:solidFill>
                  <a:srgbClr val="D4D4D4"/>
                </a:solidFill>
                <a:latin typeface="Ligconsolata" pitchFamily="1" charset="0"/>
              </a:rPr>
              <a:t>) {</a:t>
            </a:r>
          </a:p>
          <a:p>
            <a:r>
              <a:rPr lang="en-US" sz="825" dirty="0">
                <a:solidFill>
                  <a:srgbClr val="D4D4D4"/>
                </a:solidFill>
                <a:latin typeface="Ligconsolata" pitchFamily="1" charset="0"/>
              </a:rPr>
              <a:t>          </a:t>
            </a:r>
            <a:r>
              <a:rPr lang="en-US" sz="825" dirty="0">
                <a:solidFill>
                  <a:srgbClr val="4EC9B0"/>
                </a:solidFill>
                <a:latin typeface="Ligconsolata" pitchFamily="1" charset="0"/>
              </a:rPr>
              <a:t>Dog</a:t>
            </a:r>
            <a:r>
              <a:rPr lang="en-US" sz="825" dirty="0">
                <a:solidFill>
                  <a:srgbClr val="D4D4D4"/>
                </a:solidFill>
                <a:latin typeface="Ligconsolata" pitchFamily="1" charset="0"/>
              </a:rPr>
              <a:t> </a:t>
            </a:r>
            <a:r>
              <a:rPr lang="en-US" sz="825" dirty="0">
                <a:solidFill>
                  <a:srgbClr val="9CDCFE"/>
                </a:solidFill>
                <a:latin typeface="Ligconsolata" pitchFamily="1" charset="0"/>
              </a:rPr>
              <a:t>rex</a:t>
            </a:r>
            <a:r>
              <a:rPr lang="en-US" sz="825" dirty="0">
                <a:solidFill>
                  <a:srgbClr val="D4D4D4"/>
                </a:solidFill>
                <a:latin typeface="Ligconsolata" pitchFamily="1" charset="0"/>
              </a:rPr>
              <a:t> = </a:t>
            </a:r>
            <a:r>
              <a:rPr lang="en-US" sz="825" dirty="0">
                <a:solidFill>
                  <a:srgbClr val="C586C0"/>
                </a:solidFill>
                <a:latin typeface="Ligconsolata" pitchFamily="1" charset="0"/>
              </a:rPr>
              <a:t>new</a:t>
            </a:r>
            <a:r>
              <a:rPr lang="en-US" sz="825" dirty="0">
                <a:solidFill>
                  <a:srgbClr val="D4D4D4"/>
                </a:solidFill>
                <a:latin typeface="Ligconsolata" pitchFamily="1" charset="0"/>
              </a:rPr>
              <a:t> </a:t>
            </a:r>
            <a:r>
              <a:rPr lang="en-US" sz="825" dirty="0">
                <a:solidFill>
                  <a:srgbClr val="DCDCAA"/>
                </a:solidFill>
                <a:latin typeface="Ligconsolata" pitchFamily="1" charset="0"/>
              </a:rPr>
              <a:t>Dog</a:t>
            </a:r>
            <a:r>
              <a:rPr lang="en-US" sz="825" dirty="0">
                <a:solidFill>
                  <a:srgbClr val="D4D4D4"/>
                </a:solidFill>
                <a:latin typeface="Ligconsolata" pitchFamily="1" charset="0"/>
              </a:rPr>
              <a:t>(</a:t>
            </a:r>
            <a:r>
              <a:rPr lang="en-US" sz="825" dirty="0">
                <a:solidFill>
                  <a:srgbClr val="CE9178"/>
                </a:solidFill>
                <a:latin typeface="Ligconsolata" pitchFamily="1" charset="0"/>
              </a:rPr>
              <a:t>"woof!"</a:t>
            </a:r>
            <a:r>
              <a:rPr lang="en-US" sz="825" dirty="0">
                <a:solidFill>
                  <a:srgbClr val="D4D4D4"/>
                </a:solidFill>
                <a:latin typeface="Ligconsolata" pitchFamily="1" charset="0"/>
              </a:rPr>
              <a:t>);</a:t>
            </a:r>
          </a:p>
          <a:p>
            <a:r>
              <a:rPr lang="en-US" sz="825" dirty="0">
                <a:solidFill>
                  <a:srgbClr val="FFFF00"/>
                </a:solidFill>
                <a:latin typeface="Ligconsolata" pitchFamily="1" charset="0"/>
              </a:rPr>
              <a:t>&gt;</a:t>
            </a:r>
            <a:r>
              <a:rPr lang="en-US" sz="825" dirty="0">
                <a:solidFill>
                  <a:srgbClr val="D4D4D4"/>
                </a:solidFill>
                <a:latin typeface="Ligconsolata" pitchFamily="1" charset="0"/>
              </a:rPr>
              <a:t>         </a:t>
            </a:r>
            <a:r>
              <a:rPr lang="en-US" sz="825" dirty="0">
                <a:solidFill>
                  <a:srgbClr val="4EC9B0"/>
                </a:solidFill>
                <a:latin typeface="Ligconsolata" pitchFamily="1" charset="0"/>
              </a:rPr>
              <a:t>Dog</a:t>
            </a:r>
            <a:r>
              <a:rPr lang="en-US" sz="825" dirty="0">
                <a:solidFill>
                  <a:srgbClr val="D4D4D4"/>
                </a:solidFill>
                <a:latin typeface="Ligconsolata" pitchFamily="1" charset="0"/>
              </a:rPr>
              <a:t> </a:t>
            </a:r>
            <a:r>
              <a:rPr lang="en-US" sz="825" dirty="0">
                <a:solidFill>
                  <a:srgbClr val="9CDCFE"/>
                </a:solidFill>
                <a:latin typeface="Ligconsolata" pitchFamily="1" charset="0"/>
              </a:rPr>
              <a:t>fido</a:t>
            </a:r>
            <a:r>
              <a:rPr lang="en-US" sz="825" dirty="0">
                <a:solidFill>
                  <a:srgbClr val="D4D4D4"/>
                </a:solidFill>
                <a:latin typeface="Ligconsolata" pitchFamily="1" charset="0"/>
              </a:rPr>
              <a:t> = </a:t>
            </a:r>
            <a:r>
              <a:rPr lang="en-US" sz="825" dirty="0">
                <a:solidFill>
                  <a:srgbClr val="C586C0"/>
                </a:solidFill>
                <a:latin typeface="Ligconsolata" pitchFamily="1" charset="0"/>
              </a:rPr>
              <a:t>new</a:t>
            </a:r>
            <a:r>
              <a:rPr lang="en-US" sz="825" dirty="0">
                <a:solidFill>
                  <a:srgbClr val="D4D4D4"/>
                </a:solidFill>
                <a:latin typeface="Ligconsolata" pitchFamily="1" charset="0"/>
              </a:rPr>
              <a:t> </a:t>
            </a:r>
            <a:r>
              <a:rPr lang="en-US" sz="825" dirty="0">
                <a:solidFill>
                  <a:srgbClr val="DCDCAA"/>
                </a:solidFill>
                <a:latin typeface="Ligconsolata" pitchFamily="1" charset="0"/>
              </a:rPr>
              <a:t>Dog</a:t>
            </a:r>
            <a:r>
              <a:rPr lang="en-US" sz="825" dirty="0">
                <a:solidFill>
                  <a:srgbClr val="D4D4D4"/>
                </a:solidFill>
                <a:latin typeface="Ligconsolata" pitchFamily="1" charset="0"/>
              </a:rPr>
              <a:t>(</a:t>
            </a:r>
            <a:r>
              <a:rPr lang="en-US" sz="825" dirty="0">
                <a:solidFill>
                  <a:srgbClr val="CE9178"/>
                </a:solidFill>
                <a:latin typeface="Ligconsolata" pitchFamily="1" charset="0"/>
              </a:rPr>
              <a:t>"yip!"</a:t>
            </a:r>
            <a:r>
              <a:rPr lang="en-US" sz="825" dirty="0">
                <a:solidFill>
                  <a:srgbClr val="D4D4D4"/>
                </a:solidFill>
                <a:latin typeface="Ligconsolata" pitchFamily="1" charset="0"/>
              </a:rPr>
              <a:t>);</a:t>
            </a:r>
          </a:p>
          <a:p>
            <a:r>
              <a:rPr lang="en-US" sz="825" dirty="0">
                <a:solidFill>
                  <a:srgbClr val="D4D4D4"/>
                </a:solidFill>
                <a:latin typeface="Ligconsolata" pitchFamily="1" charset="0"/>
              </a:rPr>
              <a:t>          </a:t>
            </a:r>
            <a:r>
              <a:rPr lang="en-US" sz="825" dirty="0" err="1">
                <a:solidFill>
                  <a:srgbClr val="9CDCFE"/>
                </a:solidFill>
                <a:latin typeface="Ligconsolata" pitchFamily="1" charset="0"/>
              </a:rPr>
              <a:t>rex</a:t>
            </a:r>
            <a:r>
              <a:rPr lang="en-US" sz="825" dirty="0" err="1">
                <a:solidFill>
                  <a:srgbClr val="D4D4D4"/>
                </a:solidFill>
                <a:latin typeface="Ligconsolata" pitchFamily="1" charset="0"/>
              </a:rPr>
              <a:t>.</a:t>
            </a:r>
            <a:r>
              <a:rPr lang="en-US" sz="825" dirty="0" err="1">
                <a:solidFill>
                  <a:srgbClr val="DCDCAA"/>
                </a:solidFill>
                <a:latin typeface="Ligconsolata" pitchFamily="1" charset="0"/>
              </a:rPr>
              <a:t>makeBark</a:t>
            </a:r>
            <a:r>
              <a:rPr lang="en-US" sz="825" dirty="0">
                <a:solidFill>
                  <a:srgbClr val="D4D4D4"/>
                </a:solidFill>
                <a:latin typeface="Ligconsolata" pitchFamily="1" charset="0"/>
              </a:rPr>
              <a:t>();</a:t>
            </a:r>
          </a:p>
          <a:p>
            <a:r>
              <a:rPr lang="en-US" sz="825" dirty="0">
                <a:solidFill>
                  <a:srgbClr val="D4D4D4"/>
                </a:solidFill>
                <a:latin typeface="Ligconsolata" pitchFamily="1" charset="0"/>
              </a:rPr>
              <a:t>          </a:t>
            </a:r>
            <a:r>
              <a:rPr lang="en-US" sz="825" dirty="0" err="1">
                <a:solidFill>
                  <a:srgbClr val="9CDCFE"/>
                </a:solidFill>
                <a:latin typeface="Ligconsolata" pitchFamily="1" charset="0"/>
              </a:rPr>
              <a:t>fido</a:t>
            </a:r>
            <a:r>
              <a:rPr lang="en-US" sz="825" dirty="0" err="1">
                <a:solidFill>
                  <a:srgbClr val="D4D4D4"/>
                </a:solidFill>
                <a:latin typeface="Ligconsolata" pitchFamily="1" charset="0"/>
              </a:rPr>
              <a:t>.makeB</a:t>
            </a:r>
            <a:r>
              <a:rPr lang="en-US" sz="825" dirty="0" err="1">
                <a:solidFill>
                  <a:srgbClr val="DCDCAA"/>
                </a:solidFill>
                <a:latin typeface="Ligconsolata" pitchFamily="1" charset="0"/>
              </a:rPr>
              <a:t>ark</a:t>
            </a:r>
            <a:r>
              <a:rPr lang="en-US" sz="825" dirty="0">
                <a:solidFill>
                  <a:srgbClr val="D4D4D4"/>
                </a:solidFill>
                <a:latin typeface="Ligconsolata" pitchFamily="1" charset="0"/>
              </a:rPr>
              <a:t>();</a:t>
            </a:r>
          </a:p>
          <a:p>
            <a:endParaRPr lang="en-US" sz="825" dirty="0">
              <a:solidFill>
                <a:srgbClr val="D4D4D4"/>
              </a:solidFill>
              <a:latin typeface="Ligconsolata" pitchFamily="1" charset="0"/>
            </a:endParaRPr>
          </a:p>
          <a:p>
            <a:r>
              <a:rPr lang="en-US" sz="825" dirty="0">
                <a:solidFill>
                  <a:srgbClr val="D4D4D4"/>
                </a:solidFill>
                <a:latin typeface="Ligconsolata" pitchFamily="1" charset="0"/>
              </a:rPr>
              <a:t>          </a:t>
            </a:r>
            <a:r>
              <a:rPr lang="en-US" sz="825" dirty="0" err="1">
                <a:solidFill>
                  <a:srgbClr val="9CDCFE"/>
                </a:solidFill>
                <a:latin typeface="Ligconsolata" pitchFamily="1" charset="0"/>
              </a:rPr>
              <a:t>System</a:t>
            </a:r>
            <a:r>
              <a:rPr lang="en-US" sz="825" dirty="0" err="1">
                <a:solidFill>
                  <a:srgbClr val="D4D4D4"/>
                </a:solidFill>
                <a:latin typeface="Ligconsolata" pitchFamily="1" charset="0"/>
              </a:rPr>
              <a:t>.</a:t>
            </a:r>
            <a:r>
              <a:rPr lang="en-US" sz="825" dirty="0" err="1">
                <a:solidFill>
                  <a:srgbClr val="9CDCFE"/>
                </a:solidFill>
                <a:latin typeface="Ligconsolata" pitchFamily="1" charset="0"/>
              </a:rPr>
              <a:t>out</a:t>
            </a:r>
            <a:r>
              <a:rPr lang="en-US" sz="825" dirty="0" err="1">
                <a:solidFill>
                  <a:srgbClr val="D4D4D4"/>
                </a:solidFill>
                <a:latin typeface="Ligconsolata" pitchFamily="1" charset="0"/>
              </a:rPr>
              <a:t>.</a:t>
            </a:r>
            <a:r>
              <a:rPr lang="en-US" sz="825" dirty="0" err="1">
                <a:solidFill>
                  <a:srgbClr val="DCDCAA"/>
                </a:solidFill>
                <a:latin typeface="Ligconsolata" pitchFamily="1" charset="0"/>
              </a:rPr>
              <a:t>println</a:t>
            </a:r>
            <a:r>
              <a:rPr lang="en-US" sz="825" dirty="0">
                <a:solidFill>
                  <a:srgbClr val="D4D4D4"/>
                </a:solidFill>
                <a:latin typeface="Ligconsolata" pitchFamily="1" charset="0"/>
              </a:rPr>
              <a:t>(</a:t>
            </a:r>
            <a:r>
              <a:rPr lang="en-US" sz="825" dirty="0" err="1">
                <a:solidFill>
                  <a:srgbClr val="9CDCFE"/>
                </a:solidFill>
                <a:latin typeface="Ligconsolata" pitchFamily="1" charset="0"/>
              </a:rPr>
              <a:t>Dog</a:t>
            </a:r>
            <a:r>
              <a:rPr lang="en-US" sz="825" dirty="0" err="1">
                <a:solidFill>
                  <a:srgbClr val="D4D4D4"/>
                </a:solidFill>
                <a:latin typeface="Ligconsolata" pitchFamily="1" charset="0"/>
              </a:rPr>
              <a:t>.</a:t>
            </a:r>
            <a:r>
              <a:rPr lang="en-US" sz="825" dirty="0" err="1">
                <a:solidFill>
                  <a:srgbClr val="9CDCFE"/>
                </a:solidFill>
                <a:latin typeface="Ligconsolata" pitchFamily="1" charset="0"/>
              </a:rPr>
              <a:t>numBarks</a:t>
            </a:r>
            <a:r>
              <a:rPr lang="en-US" sz="825" dirty="0">
                <a:solidFill>
                  <a:srgbClr val="D4D4D4"/>
                </a:solidFill>
                <a:latin typeface="Ligconsolata" pitchFamily="1" charset="0"/>
              </a:rPr>
              <a:t>);</a:t>
            </a:r>
            <a:endParaRPr lang="en-US" sz="825" dirty="0">
              <a:solidFill>
                <a:srgbClr val="FFFF00"/>
              </a:solidFill>
              <a:latin typeface="Ligconsolata" pitchFamily="1" charset="0"/>
            </a:endParaRPr>
          </a:p>
          <a:p>
            <a:r>
              <a:rPr lang="en-US" sz="825" dirty="0">
                <a:solidFill>
                  <a:srgbClr val="D4D4D4"/>
                </a:solidFill>
                <a:latin typeface="Ligconsolata" pitchFamily="1" charset="0"/>
              </a:rPr>
              <a:t>      }</a:t>
            </a:r>
          </a:p>
          <a:p>
            <a:r>
              <a:rPr lang="en-US" sz="825" dirty="0">
                <a:solidFill>
                  <a:srgbClr val="D4D4D4"/>
                </a:solidFill>
                <a:latin typeface="Ligconsolata" pitchFamily="1" charset="0"/>
              </a:rPr>
              <a:t>  }</a:t>
            </a:r>
          </a:p>
        </p:txBody>
      </p:sp>
    </p:spTree>
    <p:extLst>
      <p:ext uri="{BB962C8B-B14F-4D97-AF65-F5344CB8AC3E}">
        <p14:creationId xmlns:p14="http://schemas.microsoft.com/office/powerpoint/2010/main" val="20038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257332614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20005386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dirty="0"/>
              <a:t>object-orientation !=</a:t>
            </a:r>
            <a:br>
              <a:rPr lang="en-US" dirty="0"/>
            </a:br>
            <a:r>
              <a:rPr lang="en-US" dirty="0"/>
              <a:t>my-code-has-objects</a:t>
            </a:r>
          </a:p>
        </p:txBody>
      </p:sp>
    </p:spTree>
    <p:extLst>
      <p:ext uri="{BB962C8B-B14F-4D97-AF65-F5344CB8AC3E}">
        <p14:creationId xmlns:p14="http://schemas.microsoft.com/office/powerpoint/2010/main" val="292756586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392287651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dirty="0"/>
              <a:t>neo in the matrix (int)</a:t>
            </a:r>
            <a:br>
              <a:rPr lang="en-US" dirty="0"/>
            </a:br>
            <a:r>
              <a:rPr lang="en-US" dirty="0"/>
              <a:t>int a; int b</a:t>
            </a:r>
          </a:p>
        </p:txBody>
      </p:sp>
    </p:spTree>
    <p:extLst>
      <p:ext uri="{BB962C8B-B14F-4D97-AF65-F5344CB8AC3E}">
        <p14:creationId xmlns:p14="http://schemas.microsoft.com/office/powerpoint/2010/main" val="249097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dirty="0"/>
              <a:t>==</a:t>
            </a:r>
            <a:r>
              <a:rPr lang="en-US" dirty="0"/>
              <a:t> returns whether the left-hand side </a:t>
            </a:r>
            <a:r>
              <a:rPr lang="en-US" b="1" dirty="0"/>
              <a:t>is equal to</a:t>
            </a:r>
            <a:r>
              <a:rPr lang="en-US" dirty="0"/>
              <a:t> the right-hand side</a:t>
            </a:r>
          </a:p>
          <a:p>
            <a:pPr lvl="1"/>
            <a:r>
              <a:rPr lang="en-US" dirty="0" err="1">
                <a:solidFill>
                  <a:srgbClr val="000080"/>
                </a:solidFill>
                <a:effectLst/>
                <a:latin typeface="Consolas" panose="020B0609020204030204" pitchFamily="49" charset="0"/>
              </a:rPr>
              <a:t>boolean</a:t>
            </a:r>
            <a:r>
              <a:rPr lang="en-US" dirty="0">
                <a:effectLst/>
                <a:latin typeface="Consolas" panose="020B0609020204030204" pitchFamily="49" charset="0"/>
              </a:rPr>
              <a:t> b = (foo == bar);</a:t>
            </a:r>
          </a:p>
          <a:p>
            <a:pPr lvl="1"/>
            <a:r>
              <a:rPr lang="en-US" dirty="0">
                <a:solidFill>
                  <a:srgbClr val="0000FF"/>
                </a:solidFill>
                <a:effectLst/>
                <a:latin typeface="Consolas" panose="020B0609020204030204" pitchFamily="49" charset="0"/>
              </a:rPr>
              <a:t>if</a:t>
            </a:r>
            <a:r>
              <a:rPr lang="en-US" dirty="0">
                <a:effectLst/>
                <a:latin typeface="Consolas" panose="020B0609020204030204" pitchFamily="49" charset="0"/>
              </a:rPr>
              <a:t> (foo == bar) { </a:t>
            </a:r>
            <a:r>
              <a:rPr lang="en-US" dirty="0">
                <a:solidFill>
                  <a:schemeClr val="bg1">
                    <a:lumMod val="75000"/>
                  </a:schemeClr>
                </a:solidFill>
                <a:effectLst/>
                <a:latin typeface="Consolas" panose="020B0609020204030204" pitchFamily="49" charset="0"/>
              </a:rPr>
              <a:t>...</a:t>
            </a:r>
            <a:r>
              <a:rPr lang="en-US" dirty="0">
                <a:effectLst/>
                <a:latin typeface="Consolas" panose="020B0609020204030204" pitchFamily="49" charset="0"/>
              </a:rPr>
              <a:t> }</a:t>
            </a:r>
            <a:endParaRPr lang="en-US" dirty="0"/>
          </a:p>
          <a:p>
            <a:endParaRPr lang="en-US" b="1" dirty="0"/>
          </a:p>
          <a:p>
            <a:r>
              <a:rPr lang="en-US" b="1" dirty="0"/>
              <a:t>☠ this does NOT work for </a:t>
            </a:r>
            <a:r>
              <a:rPr lang="en-US" b="1" dirty="0">
                <a:solidFill>
                  <a:srgbClr val="000080"/>
                </a:solidFill>
                <a:effectLst/>
                <a:latin typeface="Consolas" panose="020B0609020204030204" pitchFamily="49" charset="0"/>
              </a:rPr>
              <a:t>String</a:t>
            </a:r>
            <a:r>
              <a:rPr lang="en-US" b="1" dirty="0"/>
              <a:t>'s</a:t>
            </a:r>
          </a:p>
          <a:p>
            <a:pPr lvl="1"/>
            <a:r>
              <a:rPr lang="en-US" b="1" dirty="0"/>
              <a:t>instead, use </a:t>
            </a:r>
            <a:r>
              <a:rPr lang="fr-FR" b="1" dirty="0">
                <a:effectLst/>
                <a:latin typeface="Consolas" panose="020B0609020204030204" pitchFamily="49" charset="0"/>
              </a:rPr>
              <a:t>(</a:t>
            </a:r>
            <a:r>
              <a:rPr lang="en-US" b="1" dirty="0" err="1">
                <a:effectLst/>
                <a:latin typeface="Consolas" panose="020B0609020204030204" pitchFamily="49" charset="0"/>
              </a:rPr>
              <a:t>stringA.equals</a:t>
            </a:r>
            <a:r>
              <a:rPr lang="en-US" b="1" dirty="0">
                <a:effectLst/>
                <a:latin typeface="Consolas" panose="020B0609020204030204" pitchFamily="49" charset="0"/>
              </a:rPr>
              <a:t>(</a:t>
            </a:r>
            <a:r>
              <a:rPr lang="en-US" b="1" dirty="0" err="1">
                <a:effectLst/>
                <a:latin typeface="Consolas" panose="020B0609020204030204" pitchFamily="49" charset="0"/>
              </a:rPr>
              <a:t>stringB</a:t>
            </a:r>
            <a:r>
              <a:rPr lang="en-US" b="1" dirty="0">
                <a:effectLst/>
                <a:latin typeface="Consolas" panose="020B0609020204030204" pitchFamily="49" charset="0"/>
              </a:rPr>
              <a:t>) )</a:t>
            </a:r>
          </a:p>
          <a:p>
            <a:pPr lvl="1"/>
            <a:endParaRPr lang="en-US" b="1" dirty="0"/>
          </a:p>
          <a:p>
            <a:r>
              <a:rPr lang="en-US" b="1" dirty="0"/>
              <a:t>☠ this (usually) does NOT work for </a:t>
            </a:r>
            <a:r>
              <a:rPr lang="en-US" b="1" dirty="0">
                <a:solidFill>
                  <a:srgbClr val="000080"/>
                </a:solidFill>
                <a:effectLst/>
                <a:latin typeface="Consolas" panose="020B0609020204030204" pitchFamily="49" charset="0"/>
              </a:rPr>
              <a:t>double</a:t>
            </a:r>
            <a:r>
              <a:rPr lang="en-US" b="1" dirty="0"/>
              <a:t>'s</a:t>
            </a:r>
          </a:p>
          <a:p>
            <a:pPr lvl="1"/>
            <a:r>
              <a:rPr lang="en-US" b="1" dirty="0"/>
              <a:t>instead, use </a:t>
            </a:r>
            <a:r>
              <a:rPr lang="fr-FR" b="1" dirty="0">
                <a:effectLst/>
                <a:latin typeface="Consolas" panose="020B0609020204030204" pitchFamily="49" charset="0"/>
              </a:rPr>
              <a:t>(</a:t>
            </a:r>
            <a:r>
              <a:rPr lang="fr-FR" b="1" dirty="0" err="1">
                <a:solidFill>
                  <a:srgbClr val="000080"/>
                </a:solidFill>
                <a:effectLst/>
                <a:latin typeface="Consolas" panose="020B0609020204030204" pitchFamily="49" charset="0"/>
              </a:rPr>
              <a:t>Math</a:t>
            </a:r>
            <a:r>
              <a:rPr lang="fr-FR" b="1" dirty="0" err="1">
                <a:effectLst/>
                <a:latin typeface="Consolas" panose="020B0609020204030204" pitchFamily="49" charset="0"/>
              </a:rPr>
              <a:t>.abs</a:t>
            </a:r>
            <a:r>
              <a:rPr lang="fr-FR" b="1" dirty="0">
                <a:effectLst/>
                <a:latin typeface="Consolas" panose="020B0609020204030204" pitchFamily="49" charset="0"/>
              </a:rPr>
              <a:t>(double1 - double2) &lt; </a:t>
            </a:r>
            <a:r>
              <a:rPr lang="fr-FR" b="1" dirty="0">
                <a:solidFill>
                  <a:srgbClr val="02B5B5"/>
                </a:solidFill>
                <a:effectLst/>
                <a:latin typeface="Consolas" panose="020B0609020204030204" pitchFamily="49" charset="0"/>
              </a:rPr>
              <a:t>0</a:t>
            </a:r>
            <a:r>
              <a:rPr lang="fr-FR" b="1" dirty="0">
                <a:effectLst/>
                <a:latin typeface="Consolas" panose="020B0609020204030204" pitchFamily="49" charset="0"/>
              </a:rPr>
              <a:t>.</a:t>
            </a:r>
            <a:r>
              <a:rPr lang="fr-FR" b="1" dirty="0">
                <a:solidFill>
                  <a:srgbClr val="02B5B5"/>
                </a:solidFill>
                <a:effectLst/>
                <a:latin typeface="Consolas" panose="020B0609020204030204" pitchFamily="49" charset="0"/>
              </a:rPr>
              <a:t>00001</a:t>
            </a:r>
            <a:r>
              <a:rPr lang="en-US" b="1" dirty="0">
                <a:effectLst/>
                <a:latin typeface="Consolas" panose="020B0609020204030204" pitchFamily="49" charset="0"/>
              </a:rPr>
              <a:t>)</a:t>
            </a:r>
            <a:br>
              <a:rPr lang="fr-FR" b="1" dirty="0">
                <a:effectLst/>
                <a:latin typeface="Consolas" panose="020B0609020204030204" pitchFamily="49" charset="0"/>
              </a:rPr>
            </a:br>
            <a:endParaRPr lang="fr-FR" b="1" dirty="0">
              <a:effectLst/>
              <a:latin typeface="Consolas" panose="020B0609020204030204" pitchFamily="49" charset="0"/>
            </a:endParaRPr>
          </a:p>
          <a:p>
            <a:pPr lvl="1"/>
            <a:endParaRPr lang="en-US" dirty="0"/>
          </a:p>
          <a:p>
            <a:endParaRPr lang="en-US" dirty="0"/>
          </a:p>
        </p:txBody>
      </p:sp>
    </p:spTree>
    <p:extLst>
      <p:ext uri="{BB962C8B-B14F-4D97-AF65-F5344CB8AC3E}">
        <p14:creationId xmlns:p14="http://schemas.microsoft.com/office/powerpoint/2010/main" val="172017525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15963058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garbage collection</a:t>
            </a:r>
          </a:p>
        </p:txBody>
      </p:sp>
    </p:spTree>
    <p:extLst>
      <p:ext uri="{BB962C8B-B14F-4D97-AF65-F5344CB8AC3E}">
        <p14:creationId xmlns:p14="http://schemas.microsoft.com/office/powerpoint/2010/main" val="158384444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13886315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dirty="0"/>
              <a:t>array list</a:t>
            </a:r>
          </a:p>
        </p:txBody>
      </p:sp>
    </p:spTree>
    <p:extLst>
      <p:ext uri="{BB962C8B-B14F-4D97-AF65-F5344CB8AC3E}">
        <p14:creationId xmlns:p14="http://schemas.microsoft.com/office/powerpoint/2010/main" val="280193433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dirty="0"/>
              <a:t>motivation</a:t>
            </a:r>
          </a:p>
        </p:txBody>
      </p:sp>
    </p:spTree>
    <p:extLst>
      <p:ext uri="{BB962C8B-B14F-4D97-AF65-F5344CB8AC3E}">
        <p14:creationId xmlns:p14="http://schemas.microsoft.com/office/powerpoint/2010/main" val="111747786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dirty="0"/>
              <a:t>arrays are fixed-length</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dirty="0"/>
                  <a:t>🔄 an </a:t>
                </a:r>
                <a:r>
                  <a:rPr lang="en-US" b="1" dirty="0"/>
                  <a:t>array</a:t>
                </a:r>
                <a:r>
                  <a:rPr lang="en-US" dirty="0"/>
                  <a:t> is a fixed-length sequence of elements all of the same </a:t>
                </a:r>
                <a:r>
                  <a:rPr lang="en-US" dirty="0" err="1"/>
                  <a:t>thype</a:t>
                </a:r>
                <a:endParaRPr lang="en-US" dirty="0"/>
              </a:p>
              <a:p>
                <a:pPr lvl="1"/>
                <a:r>
                  <a:rPr lang="en-US" dirty="0"/>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dirty="0"/>
                  <a:t> access)</a:t>
                </a:r>
              </a:p>
              <a:p>
                <a:pPr lvl="1"/>
                <a:r>
                  <a:rPr lang="en-US" dirty="0"/>
                  <a:t>☹️ fixed-length (what if we don't know how many elements we'll have?)</a:t>
                </a:r>
              </a:p>
              <a:p>
                <a:pPr lvl="2"/>
                <a:r>
                  <a:rPr lang="en-US" b="1" dirty="0"/>
                  <a:t>solution A: </a:t>
                </a:r>
                <a:r>
                  <a:rPr lang="en-US" dirty="0"/>
                  <a:t>make</a:t>
                </a:r>
                <a:r>
                  <a:rPr lang="en-US" b="1" dirty="0"/>
                  <a:t> </a:t>
                </a:r>
                <a:r>
                  <a:rPr lang="en-US" dirty="0"/>
                  <a:t>an array that's longer than you'll ever need</a:t>
                </a:r>
              </a:p>
              <a:p>
                <a:pPr lvl="3"/>
                <a:r>
                  <a:rPr lang="en-US" dirty="0"/>
                  <a:t>🔄 </a:t>
                </a:r>
                <a:r>
                  <a:rPr lang="en-US" dirty="0">
                    <a:effectLst/>
                    <a:latin typeface="+mj-lt"/>
                  </a:rPr>
                  <a:t>bullets</a:t>
                </a:r>
                <a:r>
                  <a:rPr lang="en-US" dirty="0">
                    <a:latin typeface="+mj-lt"/>
                  </a:rPr>
                  <a:t> = </a:t>
                </a:r>
                <a:r>
                  <a:rPr lang="en-US" dirty="0">
                    <a:solidFill>
                      <a:srgbClr val="0000FF"/>
                    </a:solidFill>
                    <a:effectLst/>
                    <a:latin typeface="+mj-lt"/>
                  </a:rPr>
                  <a:t>new</a:t>
                </a:r>
                <a:r>
                  <a:rPr lang="en-US" dirty="0">
                    <a:latin typeface="+mj-lt"/>
                  </a:rPr>
                  <a:t> </a:t>
                </a:r>
                <a:r>
                  <a:rPr lang="en-US" dirty="0">
                    <a:solidFill>
                      <a:srgbClr val="000080"/>
                    </a:solidFill>
                    <a:effectLst/>
                    <a:latin typeface="+mj-lt"/>
                  </a:rPr>
                  <a:t>Bullet</a:t>
                </a:r>
                <a:r>
                  <a:rPr lang="en-US" dirty="0">
                    <a:latin typeface="+mj-lt"/>
                  </a:rPr>
                  <a:t>[</a:t>
                </a:r>
                <a:r>
                  <a:rPr lang="en-US" dirty="0">
                    <a:solidFill>
                      <a:srgbClr val="0CB5B5"/>
                    </a:solidFill>
                    <a:effectLst/>
                    <a:latin typeface="+mj-lt"/>
                  </a:rPr>
                  <a:t>256</a:t>
                </a:r>
                <a:r>
                  <a:rPr lang="en-US" dirty="0">
                    <a:latin typeface="+mj-lt"/>
                  </a:rPr>
                  <a:t>]; </a:t>
                </a:r>
                <a:r>
                  <a:rPr lang="en-US" dirty="0">
                    <a:solidFill>
                      <a:srgbClr val="007B00"/>
                    </a:solidFill>
                    <a:latin typeface="+mj-lt"/>
                  </a:rPr>
                  <a:t>// from HW03</a:t>
                </a:r>
              </a:p>
              <a:p>
                <a:pPr lvl="3"/>
                <a:r>
                  <a:rPr lang="en-US" dirty="0"/>
                  <a:t>🙂 simple</a:t>
                </a:r>
              </a:p>
              <a:p>
                <a:pPr lvl="3"/>
                <a:r>
                  <a:rPr lang="en-US" dirty="0"/>
                  <a:t>☹️ wastes space, might still not be long enough</a:t>
                </a:r>
              </a:p>
              <a:p>
                <a:pPr lvl="2"/>
                <a:r>
                  <a:rPr lang="en-US" b="1" dirty="0"/>
                  <a:t>solution B:</a:t>
                </a:r>
                <a:r>
                  <a:rPr lang="en-US" dirty="0"/>
                  <a:t> make an array that </a:t>
                </a:r>
                <a:r>
                  <a:rPr lang="en-US" i="1" dirty="0"/>
                  <a:t>grows as needed</a:t>
                </a:r>
                <a:r>
                  <a:rPr lang="en-US" dirty="0"/>
                  <a:t> (an </a:t>
                </a:r>
                <a:r>
                  <a:rPr lang="en-US" b="1" dirty="0"/>
                  <a:t>array list</a:t>
                </a:r>
                <a:r>
                  <a:rPr lang="en-US" dirty="0"/>
                  <a:t>)</a:t>
                </a:r>
                <a:endParaRPr lang="en-US" i="1" dirty="0"/>
              </a:p>
            </p:txBody>
          </p:sp>
        </mc:Choice>
        <mc:Fallback>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09ECB-FA0E-8CB9-0459-FEA6D6E86AC7}"/>
              </a:ext>
            </a:extLst>
          </p:cNvPr>
          <p:cNvSpPr>
            <a:spLocks noGrp="1"/>
          </p:cNvSpPr>
          <p:nvPr>
            <p:ph type="title"/>
          </p:nvPr>
        </p:nvSpPr>
        <p:spPr/>
        <p:txBody>
          <a:bodyPr/>
          <a:lstStyle/>
          <a:p>
            <a:r>
              <a:rPr lang="en-US" dirty="0"/>
              <a:t>let's start by taking a step back and ask "what is a list?"</a:t>
            </a:r>
          </a:p>
        </p:txBody>
      </p:sp>
    </p:spTree>
    <p:extLst>
      <p:ext uri="{BB962C8B-B14F-4D97-AF65-F5344CB8AC3E}">
        <p14:creationId xmlns:p14="http://schemas.microsoft.com/office/powerpoint/2010/main" val="141082538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dirty="0"/>
              <a:t>terminology</a:t>
            </a:r>
          </a:p>
        </p:txBody>
      </p:sp>
    </p:spTree>
    <p:extLst>
      <p:ext uri="{BB962C8B-B14F-4D97-AF65-F5344CB8AC3E}">
        <p14:creationId xmlns:p14="http://schemas.microsoft.com/office/powerpoint/2010/main" val="314589192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dirty="0"/>
              <a:t>abstract data type vs. data structure</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0"/>
              </p:nvPr>
            </p:nvSpPr>
            <p:spPr>
              <a:xfrm>
                <a:off x="457200" y="963338"/>
                <a:ext cx="8229600" cy="4080271"/>
              </a:xfrm>
            </p:spPr>
            <p:txBody>
              <a:bodyPr>
                <a:noAutofit/>
              </a:bodyPr>
              <a:lstStyle/>
              <a:p>
                <a:r>
                  <a:rPr lang="en-US" dirty="0"/>
                  <a:t>an </a:t>
                </a:r>
                <a:r>
                  <a:rPr lang="en-US" b="1" dirty="0"/>
                  <a:t>abstract data type</a:t>
                </a:r>
                <a:r>
                  <a:rPr lang="en-US" dirty="0"/>
                  <a:t> (ADT) uses math to say what a data structure does </a:t>
                </a:r>
                <a:endParaRPr lang="en-US" i="1" dirty="0"/>
              </a:p>
              <a:p>
                <a:pPr lvl="1"/>
                <a:r>
                  <a:rPr lang="en-US" dirty="0"/>
                  <a:t>a </a:t>
                </a:r>
                <a:r>
                  <a:rPr lang="en-US" b="1" dirty="0"/>
                  <a:t>list</a:t>
                </a:r>
                <a:r>
                  <a:rPr lang="en-US" dirty="0"/>
                  <a:t> is a sequence of elements </a:t>
                </a:r>
                <a14:m>
                  <m:oMath xmlns:m="http://schemas.openxmlformats.org/officeDocument/2006/math">
                    <m:r>
                      <a:rPr lang="en-US" b="0" i="0" smtClean="0">
                        <a:latin typeface="Cambria Math" panose="02040503050406030204" pitchFamily="18" charset="0"/>
                      </a:rPr>
                      <m:t>(</m:t>
                    </m:r>
                    <m:sSub>
                      <m:sSubPr>
                        <m:ctrlPr>
                          <a:rPr lang="en-US" b="0" i="0" smtClean="0">
                            <a:latin typeface="Cambria Math" panose="02040503050406030204" pitchFamily="18" charset="0"/>
                          </a:rPr>
                        </m:ctrlPr>
                      </m:sSubPr>
                      <m:e>
                        <m:r>
                          <m:rPr>
                            <m:sty m:val="p"/>
                          </m:rPr>
                          <a:rPr lang="en-US" b="0" i="0" smtClean="0">
                            <a:latin typeface="Cambria Math" panose="02040503050406030204" pitchFamily="18" charset="0"/>
                          </a:rPr>
                          <m:t>e</m:t>
                        </m:r>
                      </m:e>
                      <m:sub>
                        <m:r>
                          <a:rPr lang="en-US" b="0" i="0" smtClean="0">
                            <a:latin typeface="Cambria Math" panose="02040503050406030204" pitchFamily="18" charset="0"/>
                          </a:rPr>
                          <m:t>0</m:t>
                        </m:r>
                      </m:sub>
                    </m:sSub>
                    <m:r>
                      <a:rPr lang="en-US" b="0" i="0" smtClean="0">
                        <a:latin typeface="Cambria Math" panose="02040503050406030204" pitchFamily="18" charset="0"/>
                      </a:rPr>
                      <m:t>,</m:t>
                    </m:r>
                    <m:sSub>
                      <m:sSubPr>
                        <m:ctrlPr>
                          <a:rPr lang="en-US" b="0" i="0" smtClean="0">
                            <a:latin typeface="Cambria Math" panose="02040503050406030204" pitchFamily="18" charset="0"/>
                          </a:rPr>
                        </m:ctrlPr>
                      </m:sSubPr>
                      <m:e>
                        <m:r>
                          <m:rPr>
                            <m:sty m:val="p"/>
                          </m:rPr>
                          <a:rPr lang="en-US" b="0" i="0" smtClean="0">
                            <a:latin typeface="Cambria Math" panose="02040503050406030204" pitchFamily="18" charset="0"/>
                          </a:rPr>
                          <m:t>e</m:t>
                        </m:r>
                      </m:e>
                      <m:sub>
                        <m:r>
                          <a:rPr lang="en-US" b="0" i="0" smtClean="0">
                            <a:latin typeface="Cambria Math" panose="02040503050406030204" pitchFamily="18" charset="0"/>
                          </a:rPr>
                          <m:t>1</m:t>
                        </m:r>
                      </m:sub>
                    </m:sSub>
                    <m:r>
                      <a:rPr lang="en-US" b="0" i="0" smtClean="0">
                        <a:latin typeface="Cambria Math" panose="02040503050406030204" pitchFamily="18" charset="0"/>
                      </a:rPr>
                      <m:t>,</m:t>
                    </m:r>
                    <m:r>
                      <a:rPr lang="en-US" b="0" i="1" smtClean="0">
                        <a:latin typeface="Cambria Math" panose="02040503050406030204" pitchFamily="18" charset="0"/>
                      </a:rPr>
                      <m:t>…)</m:t>
                    </m:r>
                  </m:oMath>
                </a14:m>
                <a:endParaRPr lang="en-US" dirty="0"/>
              </a:p>
              <a:p>
                <a:pPr lvl="2"/>
                <a:r>
                  <a:rPr lang="en-US" dirty="0"/>
                  <a:t>the user can </a:t>
                </a:r>
                <a:r>
                  <a:rPr lang="en-US" b="1" dirty="0"/>
                  <a:t>access</a:t>
                </a:r>
                <a:r>
                  <a:rPr lang="en-US" dirty="0"/>
                  <a:t> the </a:t>
                </a:r>
                <a14:m>
                  <m:oMath xmlns:m="http://schemas.openxmlformats.org/officeDocument/2006/math">
                    <m:r>
                      <a:rPr lang="en-US" b="0" i="1" smtClean="0">
                        <a:latin typeface="Cambria Math" panose="02040503050406030204" pitchFamily="18" charset="0"/>
                      </a:rPr>
                      <m:t>𝑖</m:t>
                    </m:r>
                  </m:oMath>
                </a14:m>
                <a:r>
                  <a:rPr lang="en-US" dirty="0"/>
                  <a:t>-</a:t>
                </a:r>
                <a:r>
                  <a:rPr lang="en-US" dirty="0" err="1"/>
                  <a:t>th</a:t>
                </a:r>
                <a:r>
                  <a:rPr lang="en-US" dirty="0"/>
                  <a:t> element in the list</a:t>
                </a:r>
              </a:p>
              <a:p>
                <a:pPr lvl="2"/>
                <a:r>
                  <a:rPr lang="en-US" dirty="0"/>
                  <a:t>the user can </a:t>
                </a:r>
                <a:r>
                  <a:rPr lang="en-US" b="1" dirty="0"/>
                  <a:t>insert</a:t>
                </a:r>
                <a:r>
                  <a:rPr lang="en-US" dirty="0"/>
                  <a:t> a new element anywhere in the list</a:t>
                </a:r>
              </a:p>
              <a:p>
                <a:pPr lvl="3"/>
                <a:r>
                  <a:rPr lang="en-US" dirty="0"/>
                  <a:t>the user can </a:t>
                </a:r>
                <a:r>
                  <a:rPr lang="en-US" b="1" dirty="0"/>
                  <a:t>append</a:t>
                </a:r>
                <a:r>
                  <a:rPr lang="en-US" dirty="0"/>
                  <a:t> a new element to the back of the list </a:t>
                </a:r>
              </a:p>
              <a:p>
                <a:pPr lvl="2"/>
                <a:r>
                  <a:rPr lang="en-US" dirty="0"/>
                  <a:t>the user can </a:t>
                </a:r>
                <a:r>
                  <a:rPr lang="en-US" b="1" dirty="0"/>
                  <a:t>remove </a:t>
                </a:r>
                <a:r>
                  <a:rPr lang="en-US" dirty="0"/>
                  <a:t>an element by index</a:t>
                </a:r>
              </a:p>
              <a:p>
                <a:endParaRPr lang="en-US" dirty="0"/>
              </a:p>
              <a:p>
                <a:r>
                  <a:rPr lang="en-US" dirty="0"/>
                  <a:t>a </a:t>
                </a:r>
                <a:r>
                  <a:rPr lang="en-US" b="1" dirty="0"/>
                  <a:t>data structure</a:t>
                </a:r>
                <a:r>
                  <a:rPr lang="en-US" dirty="0"/>
                  <a:t> uses code to implement an abstract data type </a:t>
                </a:r>
              </a:p>
              <a:p>
                <a:pPr lvl="1"/>
                <a:r>
                  <a:rPr lang="en-US" dirty="0"/>
                  <a:t>an </a:t>
                </a:r>
                <a:r>
                  <a:rPr lang="en-US" b="1" dirty="0"/>
                  <a:t>array list</a:t>
                </a:r>
                <a:r>
                  <a:rPr lang="en-US" dirty="0"/>
                  <a:t> uses an array to implement a list</a:t>
                </a:r>
              </a:p>
              <a:p>
                <a:pPr lvl="1"/>
                <a:r>
                  <a:rPr lang="en-US" dirty="0"/>
                  <a:t>a </a:t>
                </a:r>
                <a:r>
                  <a:rPr lang="en-US" b="1" dirty="0"/>
                  <a:t>linked list</a:t>
                </a:r>
                <a:r>
                  <a:rPr lang="en-US" dirty="0"/>
                  <a:t> uses nodes with references to nodes to implement a list</a:t>
                </a:r>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5940206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dirty="0"/>
              <a:t>list</a:t>
            </a:r>
          </a:p>
        </p:txBody>
      </p:sp>
    </p:spTree>
    <p:extLst>
      <p:ext uri="{BB962C8B-B14F-4D97-AF65-F5344CB8AC3E}">
        <p14:creationId xmlns:p14="http://schemas.microsoft.com/office/powerpoint/2010/main" val="3142080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1279073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dirty="0"/>
              <a:t>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dirty="0"/>
              <a:t>a </a:t>
            </a:r>
            <a:r>
              <a:rPr lang="en-US" b="1" dirty="0"/>
              <a:t>list</a:t>
            </a:r>
            <a:r>
              <a:rPr lang="en-US" dirty="0"/>
              <a:t> (sequence) is our first "</a:t>
            </a:r>
            <a:r>
              <a:rPr lang="en-US" b="1" dirty="0"/>
              <a:t>abstract data type</a:t>
            </a:r>
            <a:r>
              <a:rPr lang="en-US" dirty="0"/>
              <a:t>"</a:t>
            </a:r>
          </a:p>
          <a:p>
            <a:pPr lvl="1"/>
            <a:r>
              <a:rPr lang="en-US" b="1" dirty="0"/>
              <a:t>abstract data type</a:t>
            </a:r>
            <a:r>
              <a:rPr lang="en-US" dirty="0"/>
              <a:t> means  </a:t>
            </a:r>
          </a:p>
          <a:p>
            <a:pPr lvl="1"/>
            <a:r>
              <a:rPr lang="en-US" dirty="0"/>
              <a:t>🐍 Python's list is an example of a list</a:t>
            </a:r>
          </a:p>
        </p:txBody>
      </p:sp>
    </p:spTree>
    <p:extLst>
      <p:ext uri="{BB962C8B-B14F-4D97-AF65-F5344CB8AC3E}">
        <p14:creationId xmlns:p14="http://schemas.microsoft.com/office/powerpoint/2010/main" val="37718505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dirty="0"/>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dirty="0"/>
              <a:t>the </a:t>
            </a:r>
            <a:r>
              <a:rPr lang="en-US" b="1" dirty="0"/>
              <a:t>array list</a:t>
            </a:r>
            <a:r>
              <a:rPr lang="en-US" dirty="0"/>
              <a:t> (dynamic array, stretchy buffer, </a:t>
            </a:r>
            <a:r>
              <a:rPr lang="en-US" b="1" dirty="0"/>
              <a:t>vector</a:t>
            </a:r>
            <a:r>
              <a:rPr lang="en-US" dirty="0"/>
              <a:t>) data structure uses an array to implement a list</a:t>
            </a:r>
          </a:p>
          <a:p>
            <a:pPr lvl="1"/>
            <a:r>
              <a:rPr lang="en-US" dirty="0"/>
              <a:t>  an array list's </a:t>
            </a:r>
            <a:r>
              <a:rPr lang="en-US" i="1" dirty="0"/>
              <a:t>length</a:t>
            </a:r>
            <a:r>
              <a:rPr lang="en-US" dirty="0"/>
              <a:t> is the number of elements stored inside it</a:t>
            </a:r>
          </a:p>
          <a:p>
            <a:pPr lvl="1"/>
            <a:r>
              <a:rPr lang="en-US" dirty="0"/>
              <a:t>  an array list stores its elements inside of an array</a:t>
            </a:r>
          </a:p>
          <a:p>
            <a:pPr lvl="2"/>
            <a:r>
              <a:rPr lang="en-US" dirty="0" err="1"/>
              <a:t>i</a:t>
            </a:r>
            <a:r>
              <a:rPr lang="en-US" dirty="0"/>
              <a:t> call this array the array list’s “internal array”</a:t>
            </a:r>
          </a:p>
          <a:p>
            <a:pPr lvl="1"/>
            <a:r>
              <a:rPr lang="en-US" dirty="0"/>
              <a:t> an array list's </a:t>
            </a:r>
            <a:r>
              <a:rPr lang="en-US" b="1" dirty="0"/>
              <a:t>capacity</a:t>
            </a:r>
            <a:r>
              <a:rPr lang="en-US" dirty="0"/>
              <a:t> is the length of this internal array</a:t>
            </a:r>
          </a:p>
        </p:txBody>
      </p:sp>
    </p:spTree>
    <p:extLst>
      <p:ext uri="{BB962C8B-B14F-4D97-AF65-F5344CB8AC3E}">
        <p14:creationId xmlns:p14="http://schemas.microsoft.com/office/powerpoint/2010/main" val="222205886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dirty="0"/>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pPr lvl="1"/>
                <a:r>
                  <a:rPr lang="en-US" dirty="0"/>
                  <a:t>☠️ an array list's length is NOT the same thing as its capacity</a:t>
                </a:r>
              </a:p>
              <a:p>
                <a:pPr lvl="2"/>
                <a:r>
                  <a:rPr lang="en-US" i="1" dirty="0"/>
                  <a:t>e.g.,</a:t>
                </a:r>
                <a:r>
                  <a:rPr lang="en-US" dirty="0"/>
                  <a:t> imagine an array list that is currently storing </a:t>
                </a:r>
                <a14:m>
                  <m:oMath xmlns:m="http://schemas.openxmlformats.org/officeDocument/2006/math">
                    <m:r>
                      <a:rPr lang="en-US" b="0" i="1">
                        <a:latin typeface="Cambria Math" panose="02040503050406030204" pitchFamily="18" charset="0"/>
                      </a:rPr>
                      <m:t>3</m:t>
                    </m:r>
                  </m:oMath>
                </a14:m>
                <a:r>
                  <a:rPr lang="en-US" dirty="0"/>
                  <a:t> `</a:t>
                </a:r>
                <a:r>
                  <a:rPr lang="en-US" dirty="0" err="1"/>
                  <a:t>String`'s</a:t>
                </a:r>
                <a:r>
                  <a:rPr lang="en-US" dirty="0"/>
                  <a:t> in an internal </a:t>
                </a:r>
                <a:r>
                  <a:rPr lang="en-US" dirty="0">
                    <a:latin typeface="Consolas" panose="020B0609020204030204" pitchFamily="49" charset="0"/>
                    <a:cs typeface="Consolas" panose="020B0609020204030204" pitchFamily="49" charset="0"/>
                  </a:rPr>
                  <a:t>String[]</a:t>
                </a:r>
                <a:r>
                  <a:rPr lang="en-US" dirty="0"/>
                  <a:t> of length 8. This array list has length </a:t>
                </a:r>
                <a14:m>
                  <m:oMath xmlns:m="http://schemas.openxmlformats.org/officeDocument/2006/math">
                    <m:r>
                      <a:rPr lang="en-US" i="1">
                        <a:latin typeface="Cambria Math" panose="02040503050406030204" pitchFamily="18" charset="0"/>
                      </a:rPr>
                      <m:t>3 </m:t>
                    </m:r>
                  </m:oMath>
                </a14:m>
                <a:r>
                  <a:rPr lang="en-US" dirty="0"/>
                  <a:t>and capacity </a:t>
                </a:r>
                <a14:m>
                  <m:oMath xmlns:m="http://schemas.openxmlformats.org/officeDocument/2006/math">
                    <m:r>
                      <a:rPr lang="en-US" b="0" i="1">
                        <a:latin typeface="Cambria Math" panose="02040503050406030204" pitchFamily="18" charset="0"/>
                      </a:rPr>
                      <m:t>8</m:t>
                    </m:r>
                  </m:oMath>
                </a14:m>
                <a:r>
                  <a:rPr lang="en-US" dirty="0"/>
                  <a:t>. Its internal array might be </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Blango</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Sproot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Sparket</a:t>
                </a:r>
                <a:r>
                  <a:rPr lang="en-US" dirty="0">
                    <a:latin typeface="Consolas" panose="020B0609020204030204" pitchFamily="49" charset="0"/>
                    <a:cs typeface="Consolas" panose="020B0609020204030204" pitchFamily="49" charset="0"/>
                  </a:rPr>
                  <a:t>", null, null, null, null, null, ]</a:t>
                </a:r>
                <a:r>
                  <a:rPr lang="en-US" dirty="0"/>
                  <a:t>, where the </a:t>
                </a:r>
                <a:r>
                  <a:rPr lang="en-US" dirty="0">
                    <a:latin typeface="Consolas" panose="020B0609020204030204" pitchFamily="49" charset="0"/>
                    <a:cs typeface="Consolas" panose="020B0609020204030204" pitchFamily="49" charset="0"/>
                  </a:rPr>
                  <a:t>null</a:t>
                </a:r>
                <a:r>
                  <a:rPr lang="en-US" dirty="0"/>
                  <a:t> “elements” are empty slots in the internal array. There are </a:t>
                </a:r>
                <a14:m>
                  <m:oMath xmlns:m="http://schemas.openxmlformats.org/officeDocument/2006/math">
                    <m:r>
                      <a:rPr lang="en-US" b="0" i="0">
                        <a:latin typeface="Cambria Math" panose="02040503050406030204" pitchFamily="18" charset="0"/>
                      </a:rPr>
                      <m:t>8−3</m:t>
                    </m:r>
                    <m:r>
                      <a:rPr lang="en-US" b="0" i="1">
                        <a:latin typeface="Cambria Math" panose="02040503050406030204" pitchFamily="18" charset="0"/>
                      </a:rPr>
                      <m:t>=5</m:t>
                    </m:r>
                  </m:oMath>
                </a14:m>
                <a:r>
                  <a:rPr lang="en-US" dirty="0"/>
                  <a:t> empty slots</a:t>
                </a:r>
              </a:p>
              <a:p>
                <a:pPr lvl="1"/>
                <a:r>
                  <a:rPr lang="en-US" dirty="0"/>
                  <a:t>☠️ even though another name for an array list is a "vector," the array list is NOT related to the vector from math and physics</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t="-621" r="-772"/>
                </a:stretch>
              </a:blipFill>
            </p:spPr>
            <p:txBody>
              <a:bodyPr/>
              <a:lstStyle/>
              <a:p>
                <a:r>
                  <a:rPr lang="en-US">
                    <a:noFill/>
                  </a:rPr>
                  <a:t> </a:t>
                </a:r>
              </a:p>
            </p:txBody>
          </p:sp>
        </mc:Fallback>
      </mc:AlternateContent>
    </p:spTree>
    <p:extLst>
      <p:ext uri="{BB962C8B-B14F-4D97-AF65-F5344CB8AC3E}">
        <p14:creationId xmlns:p14="http://schemas.microsoft.com/office/powerpoint/2010/main" val="352839289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dirty="0" err="1">
                <a:latin typeface="Consolas" panose="020B0609020204030204" pitchFamily="49" charset="0"/>
                <a:cs typeface="Consolas" panose="020B0609020204030204" pitchFamily="49" charset="0"/>
              </a:rPr>
              <a:t>ArrayList</a:t>
            </a:r>
            <a:r>
              <a:rPr lang="en-US" dirty="0">
                <a:latin typeface="Consolas" panose="020B0609020204030204" pitchFamily="49" charset="0"/>
                <a:cs typeface="Consolas" panose="020B0609020204030204" pitchFamily="49" charset="0"/>
              </a:rPr>
              <a:t>() { ... }</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dirty="0"/>
                  <a:t>a new array list should have...</a:t>
                </a:r>
              </a:p>
              <a:p>
                <a:pPr lvl="1"/>
                <a:r>
                  <a:rPr lang="en-US" dirty="0"/>
                  <a:t>  </a:t>
                </a:r>
                <a:r>
                  <a:rPr lang="en-US" dirty="0">
                    <a:latin typeface="Consolas" panose="020B0609020204030204" pitchFamily="49" charset="0"/>
                    <a:cs typeface="Consolas" panose="020B0609020204030204" pitchFamily="49" charset="0"/>
                  </a:rPr>
                  <a:t>length</a:t>
                </a:r>
                <a:r>
                  <a:rPr lang="en-US" dirty="0"/>
                  <a:t> equal to </a:t>
                </a:r>
                <a14:m>
                  <m:oMath xmlns:m="http://schemas.openxmlformats.org/officeDocument/2006/math">
                    <m:r>
                      <a:rPr lang="en-US" b="0" i="0">
                        <a:latin typeface="Cambria Math" panose="02040503050406030204" pitchFamily="18" charset="0"/>
                      </a:rPr>
                      <m:t>0</m:t>
                    </m:r>
                  </m:oMath>
                </a14:m>
                <a:endParaRPr lang="en-US" dirty="0"/>
              </a:p>
              <a:p>
                <a:pPr lvl="1"/>
                <a:r>
                  <a:rPr lang="en-US" dirty="0"/>
                  <a:t>  </a:t>
                </a:r>
                <a:r>
                  <a:rPr lang="en-US" dirty="0" err="1">
                    <a:latin typeface="Consolas" panose="020B0609020204030204" pitchFamily="49" charset="0"/>
                    <a:cs typeface="Consolas" panose="020B0609020204030204" pitchFamily="49" charset="0"/>
                  </a:rPr>
                  <a:t>internalArray</a:t>
                </a:r>
                <a:r>
                  <a:rPr lang="en-US" dirty="0"/>
                  <a:t> equal to a new array with length equal to some starting capacity, e.g., </a:t>
                </a:r>
                <a14:m>
                  <m:oMath xmlns:m="http://schemas.openxmlformats.org/officeDocument/2006/math">
                    <m:r>
                      <a:rPr lang="en-US" b="0" i="1">
                        <a:latin typeface="Cambria Math" panose="02040503050406030204" pitchFamily="18" charset="0"/>
                      </a:rPr>
                      <m:t>4</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r="-1080"/>
                </a:stretch>
              </a:blipFill>
            </p:spPr>
            <p:txBody>
              <a:bodyPr/>
              <a:lstStyle/>
              <a:p>
                <a:r>
                  <a:rPr lang="en-US">
                    <a:noFill/>
                  </a:rPr>
                  <a:t> </a:t>
                </a:r>
              </a:p>
            </p:txBody>
          </p:sp>
        </mc:Fallback>
      </mc:AlternateContent>
    </p:spTree>
    <p:extLst>
      <p:ext uri="{BB962C8B-B14F-4D97-AF65-F5344CB8AC3E}">
        <p14:creationId xmlns:p14="http://schemas.microsoft.com/office/powerpoint/2010/main" val="185497096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latin typeface="Consolas" panose="020B0609020204030204" pitchFamily="49" charset="0"/>
                <a:cs typeface="Consolas" panose="020B0609020204030204" pitchFamily="49" charset="0"/>
              </a:rPr>
              <a:t>void add(ElementType element) { ... }</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dirty="0"/>
                  <a:t>to </a:t>
                </a:r>
                <a:r>
                  <a:rPr lang="en-US" b="1" dirty="0"/>
                  <a:t>add</a:t>
                </a:r>
                <a:r>
                  <a:rPr lang="en-US" dirty="0"/>
                  <a:t> (</a:t>
                </a:r>
                <a:r>
                  <a:rPr lang="en-US" i="1" dirty="0"/>
                  <a:t>aka</a:t>
                </a:r>
                <a:r>
                  <a:rPr lang="en-US" dirty="0"/>
                  <a:t> </a:t>
                </a:r>
                <a:r>
                  <a:rPr lang="en-US" b="1" dirty="0"/>
                  <a:t>append</a:t>
                </a:r>
                <a:r>
                  <a:rPr lang="en-US" dirty="0"/>
                  <a:t>, </a:t>
                </a:r>
                <a:r>
                  <a:rPr lang="en-US" b="1" dirty="0"/>
                  <a:t>push back</a:t>
                </a:r>
                <a:r>
                  <a:rPr lang="en-US" dirty="0"/>
                  <a:t>) an element to an array list...</a:t>
                </a:r>
              </a:p>
              <a:p>
                <a:pPr lvl="1"/>
                <a:r>
                  <a:rPr lang="en-US" dirty="0"/>
                  <a:t>if the internal array is full...</a:t>
                </a:r>
              </a:p>
              <a:p>
                <a:pPr lvl="2"/>
                <a:r>
                  <a:rPr lang="en-US" dirty="0"/>
                  <a:t>create a new array two times the length of the current internal array</a:t>
                </a:r>
              </a:p>
              <a:p>
                <a:pPr lvl="2"/>
                <a:r>
                  <a:rPr lang="en-US" dirty="0"/>
                  <a:t>copy the elements of the current internal array over into the new array</a:t>
                </a:r>
              </a:p>
              <a:p>
                <a:pPr lvl="2"/>
                <a:r>
                  <a:rPr lang="en-US" dirty="0"/>
                  <a:t>update the array list’s internal array reference to refer to the new array</a:t>
                </a:r>
              </a:p>
              <a:p>
                <a:pPr lvl="1"/>
                <a:r>
                  <a:rPr lang="en-US" dirty="0"/>
                  <a:t>write the element to the first available empty slot in the internal array</a:t>
                </a:r>
              </a:p>
              <a:p>
                <a:pPr lvl="1"/>
                <a:r>
                  <a:rPr lang="en-US" dirty="0" err="1"/>
                  <a:t>i</a:t>
                </a:r>
                <a:r>
                  <a:rPr lang="en-US" dirty="0"/>
                  <a:t>	</a:t>
                </a:r>
                <a:r>
                  <a:rPr lang="en-US" dirty="0" err="1"/>
                  <a:t>ncrement</a:t>
                </a:r>
                <a:r>
                  <a:rPr lang="en-US" dirty="0"/>
                  <a:t> the array list’s length</a:t>
                </a:r>
              </a:p>
              <a:p>
                <a:endParaRPr lang="en-US" dirty="0"/>
              </a:p>
              <a:p>
                <a:r>
                  <a:rPr lang="en-US" dirty="0"/>
                  <a:t>⏱ adding an element to an array list has worst-case runtime of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𝑛</m:t>
                    </m:r>
                    <m:r>
                      <a:rPr lang="en-US" b="0" i="1">
                        <a:latin typeface="Cambria Math" panose="02040503050406030204" pitchFamily="18" charset="0"/>
                        <a:ea typeface="Cambria Math" panose="02040503050406030204" pitchFamily="18" charset="0"/>
                      </a:rPr>
                      <m:t>)</m:t>
                    </m:r>
                  </m:oMath>
                </a14:m>
                <a:r>
                  <a:rPr lang="en-US" dirty="0"/>
                  <a:t> and amortized worst-case runtime of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ea typeface="Cambria Math" panose="02040503050406030204" pitchFamily="18" charset="0"/>
                      </a:rPr>
                      <m:t>(1)</m:t>
                    </m:r>
                  </m:oMath>
                </a14:m>
                <a:endParaRPr lang="en-US" dirty="0"/>
              </a:p>
              <a:p>
                <a:pPr lvl="1"/>
                <a:r>
                  <a:rPr lang="en-US" dirty="0"/>
                  <a:t>if we’re out of space, it takes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r>
                  <a:rPr lang="en-US" dirty="0"/>
                  <a:t> time to copy the elements over, however this happens only every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oMath>
                </a14:m>
                <a:r>
                  <a:rPr lang="en-US" dirty="0"/>
                  <a:t> adds</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372671771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E9D42-63D4-B560-99C8-0E2CDD6158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744D74-E251-94B1-0DAB-45A62B8275EE}"/>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72924132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41878-D5F5-9065-CCAF-30B90CC5F84D}"/>
              </a:ext>
            </a:extLst>
          </p:cNvPr>
          <p:cNvSpPr>
            <a:spLocks noGrp="1"/>
          </p:cNvSpPr>
          <p:nvPr>
            <p:ph type="title"/>
          </p:nvPr>
        </p:nvSpPr>
        <p:spPr/>
        <p:txBody>
          <a:bodyPr/>
          <a:lstStyle/>
          <a:p>
            <a:r>
              <a:rPr lang="en-US"/>
              <a:t>about the lectures</a:t>
            </a:r>
          </a:p>
        </p:txBody>
      </p:sp>
    </p:spTree>
    <p:extLst>
      <p:ext uri="{BB962C8B-B14F-4D97-AF65-F5344CB8AC3E}">
        <p14:creationId xmlns:p14="http://schemas.microsoft.com/office/powerpoint/2010/main" val="384722422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 how to read side by side code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lstStyle/>
          <a:p>
            <a:r>
              <a:rPr lang="en-US" err="1"/>
              <a:t>i</a:t>
            </a:r>
            <a:r>
              <a:rPr lang="en-US"/>
              <a:t> often show equivalent code side by side in order to...</a:t>
            </a:r>
          </a:p>
          <a:p>
            <a:pPr lvl="1"/>
            <a:r>
              <a:rPr lang="en-US"/>
              <a:t>relate new concepts to old concepts</a:t>
            </a:r>
          </a:p>
          <a:p>
            <a:pPr lvl="1"/>
            <a:r>
              <a:rPr lang="en-US"/>
              <a:t>compare and contrast different design decisions, </a:t>
            </a:r>
            <a:r>
              <a:rPr lang="en-US" i="1"/>
              <a:t>e.g.,</a:t>
            </a:r>
          </a:p>
          <a:p>
            <a:pPr lvl="1"/>
            <a:endParaRPr lang="en-US" i="1"/>
          </a:p>
        </p:txBody>
      </p:sp>
      <p:graphicFrame>
        <p:nvGraphicFramePr>
          <p:cNvPr id="3" name="Table 7">
            <a:extLst>
              <a:ext uri="{FF2B5EF4-FFF2-40B4-BE49-F238E27FC236}">
                <a16:creationId xmlns:a16="http://schemas.microsoft.com/office/drawing/2014/main" id="{2E1551C0-1B80-260E-42DB-72446E8C7999}"/>
              </a:ext>
            </a:extLst>
          </p:cNvPr>
          <p:cNvGraphicFramePr>
            <a:graphicFrameLocks noGrp="1"/>
          </p:cNvGraphicFramePr>
          <p:nvPr>
            <p:extLst>
              <p:ext uri="{D42A27DB-BD31-4B8C-83A1-F6EECF244321}">
                <p14:modId xmlns:p14="http://schemas.microsoft.com/office/powerpoint/2010/main" val="1312259512"/>
              </p:ext>
            </p:extLst>
          </p:nvPr>
        </p:nvGraphicFramePr>
        <p:xfrm>
          <a:off x="1" y="2274763"/>
          <a:ext cx="9143999" cy="2194560"/>
        </p:xfrm>
        <a:graphic>
          <a:graphicData uri="http://schemas.openxmlformats.org/drawingml/2006/table">
            <a:tbl>
              <a:tblPr firstRow="1">
                <a:tableStyleId>{073A0DAA-6AF3-43AB-8588-CEC1D06C72B9}</a:tableStyleId>
              </a:tblPr>
              <a:tblGrid>
                <a:gridCol w="2380342">
                  <a:extLst>
                    <a:ext uri="{9D8B030D-6E8A-4147-A177-3AD203B41FA5}">
                      <a16:colId xmlns:a16="http://schemas.microsoft.com/office/drawing/2014/main" val="2975339222"/>
                    </a:ext>
                  </a:extLst>
                </a:gridCol>
                <a:gridCol w="2104571">
                  <a:extLst>
                    <a:ext uri="{9D8B030D-6E8A-4147-A177-3AD203B41FA5}">
                      <a16:colId xmlns:a16="http://schemas.microsoft.com/office/drawing/2014/main" val="2736015586"/>
                    </a:ext>
                  </a:extLst>
                </a:gridCol>
                <a:gridCol w="2946402">
                  <a:extLst>
                    <a:ext uri="{9D8B030D-6E8A-4147-A177-3AD203B41FA5}">
                      <a16:colId xmlns:a16="http://schemas.microsoft.com/office/drawing/2014/main" val="3350882962"/>
                    </a:ext>
                  </a:extLst>
                </a:gridCol>
                <a:gridCol w="1712684">
                  <a:extLst>
                    <a:ext uri="{9D8B030D-6E8A-4147-A177-3AD203B41FA5}">
                      <a16:colId xmlns:a16="http://schemas.microsoft.com/office/drawing/2014/main" val="1028628246"/>
                    </a:ext>
                  </a:extLst>
                </a:gridCol>
              </a:tblGrid>
              <a:tr h="27432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200" b="0" i="0" u="none" strike="noStrike" kern="1200" cap="none" spc="0" normalizeH="0" baseline="0" noProof="0">
                          <a:ln>
                            <a:noFill/>
                          </a:ln>
                          <a:solidFill>
                            <a:schemeClr val="bg2"/>
                          </a:solidFill>
                          <a:effectLst/>
                          <a:uLnTx/>
                          <a:uFillTx/>
                          <a:latin typeface="Segoe UI Emoji" panose="020B0502040204020203" pitchFamily="34" charset="0"/>
                          <a:ea typeface="Segoe UI Emoji" panose="020B0502040204020203" pitchFamily="34" charset="0"/>
                          <a:cs typeface="Consolas" panose="020B0609020204030204" pitchFamily="49" charset="0"/>
                        </a:rPr>
                        <a:t>a piece of code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AFAFA"/>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200" b="0" i="0" u="none" strike="noStrike" kern="1200" cap="none" spc="0" normalizeH="0" baseline="0" noProof="0">
                          <a:ln>
                            <a:noFill/>
                          </a:ln>
                          <a:solidFill>
                            <a:schemeClr val="bg2"/>
                          </a:solidFill>
                          <a:effectLst/>
                          <a:uLnTx/>
                          <a:uFillTx/>
                          <a:latin typeface="Segoe UI Emoji" panose="020B0502040204020203" pitchFamily="34" charset="0"/>
                          <a:ea typeface="Segoe UI Emoji" panose="020B0502040204020203" pitchFamily="34" charset="0"/>
                          <a:cs typeface="Consolas" panose="020B0609020204030204" pitchFamily="49" charset="0"/>
                        </a:rPr>
                        <a:t>equivalent code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AFAFA"/>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200" b="0" i="0" u="none" strike="noStrike" kern="1200" cap="none" spc="0" normalizeH="0" baseline="0" noProof="0">
                          <a:ln>
                            <a:noFill/>
                          </a:ln>
                          <a:solidFill>
                            <a:schemeClr val="bg2"/>
                          </a:solidFill>
                          <a:effectLst/>
                          <a:uLnTx/>
                          <a:uFillTx/>
                          <a:latin typeface="Segoe UI Emoji" panose="020B0502040204020203" pitchFamily="34" charset="0"/>
                          <a:ea typeface="Segoe UI Emoji" panose="020B0502040204020203" pitchFamily="34" charset="0"/>
                          <a:cs typeface="Consolas" panose="020B0609020204030204" pitchFamily="49" charset="0"/>
                        </a:rPr>
                        <a:t>equivalent code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AFAFA"/>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200" b="0" i="0" u="none" strike="noStrike" kern="1200" cap="none" spc="0" normalizeH="0" baseline="0" noProof="0">
                          <a:ln>
                            <a:noFill/>
                          </a:ln>
                          <a:solidFill>
                            <a:schemeClr val="bg2"/>
                          </a:solidFill>
                          <a:effectLst/>
                          <a:uLnTx/>
                          <a:uFillTx/>
                          <a:latin typeface="Segoe UI Emoji" panose="020B0502040204020203" pitchFamily="34" charset="0"/>
                          <a:ea typeface="Segoe UI Emoji" panose="020B0502040204020203" pitchFamily="34" charset="0"/>
                          <a:cs typeface="Consolas" panose="020B0609020204030204" pitchFamily="49" charset="0"/>
                        </a:rPr>
                        <a:t>equivalent code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AFAFA"/>
                    </a:solidFill>
                  </a:tcPr>
                </a:tc>
                <a:extLst>
                  <a:ext uri="{0D108BD9-81ED-4DB2-BD59-A6C34878D82A}">
                    <a16:rowId xmlns:a16="http://schemas.microsoft.com/office/drawing/2014/main" val="1784446206"/>
                  </a:ext>
                </a:extLst>
              </a:tr>
              <a:tr h="1920240">
                <a:tc>
                  <a:txBody>
                    <a:bodyPr/>
                    <a:lstStyle/>
                    <a:p>
                      <a:r>
                        <a:rPr lang="en-US" sz="1200" i="1" dirty="0" err="1">
                          <a:solidFill>
                            <a:srgbClr val="592FA4"/>
                          </a:solidFill>
                          <a:latin typeface="Consolas" panose="020B0609020204030204" pitchFamily="49" charset="0"/>
                          <a:cs typeface="Consolas" panose="020B0609020204030204" pitchFamily="49" charset="0"/>
                        </a:rPr>
                        <a:t>boolean</a:t>
                      </a:r>
                      <a:r>
                        <a:rPr lang="en-US" sz="1200" i="0" dirty="0">
                          <a:solidFill>
                            <a:srgbClr val="592FA4"/>
                          </a:solidFill>
                          <a:latin typeface="Consolas" panose="020B0609020204030204" pitchFamily="49" charset="0"/>
                          <a:cs typeface="Consolas" panose="020B0609020204030204" pitchFamily="49" charset="0"/>
                        </a:rPr>
                        <a:t> </a:t>
                      </a:r>
                      <a:r>
                        <a:rPr lang="en-US" sz="1200" i="0" dirty="0" err="1">
                          <a:solidFill>
                            <a:srgbClr val="592FA4"/>
                          </a:solidFill>
                          <a:latin typeface="Consolas" panose="020B0609020204030204" pitchFamily="49" charset="0"/>
                          <a:cs typeface="Consolas" panose="020B0609020204030204" pitchFamily="49" charset="0"/>
                        </a:rPr>
                        <a:t>isEven</a:t>
                      </a:r>
                      <a:r>
                        <a:rPr lang="en-US" sz="1200" i="0" dirty="0">
                          <a:solidFill>
                            <a:srgbClr val="592FA4"/>
                          </a:solidFill>
                          <a:latin typeface="Consolas" panose="020B0609020204030204" pitchFamily="49" charset="0"/>
                          <a:cs typeface="Consolas" panose="020B0609020204030204" pitchFamily="49" charset="0"/>
                        </a:rPr>
                        <a:t>;</a:t>
                      </a:r>
                    </a:p>
                    <a:p>
                      <a:r>
                        <a:rPr lang="en-US" sz="1200" i="0" dirty="0">
                          <a:solidFill>
                            <a:srgbClr val="592FA4"/>
                          </a:solidFill>
                          <a:latin typeface="Consolas" panose="020B0609020204030204" pitchFamily="49" charset="0"/>
                          <a:cs typeface="Consolas" panose="020B0609020204030204" pitchFamily="49" charset="0"/>
                        </a:rPr>
                        <a:t>if (</a:t>
                      </a:r>
                      <a:r>
                        <a:rPr lang="en-US" sz="1200" i="0" dirty="0" err="1">
                          <a:solidFill>
                            <a:srgbClr val="592FA4"/>
                          </a:solidFill>
                          <a:latin typeface="Consolas" panose="020B0609020204030204" pitchFamily="49" charset="0"/>
                          <a:cs typeface="Consolas" panose="020B0609020204030204" pitchFamily="49" charset="0"/>
                        </a:rPr>
                        <a:t>i</a:t>
                      </a:r>
                      <a:r>
                        <a:rPr lang="en-US" sz="1200" i="0" dirty="0">
                          <a:solidFill>
                            <a:srgbClr val="592FA4"/>
                          </a:solidFill>
                          <a:latin typeface="Consolas" panose="020B0609020204030204" pitchFamily="49" charset="0"/>
                          <a:cs typeface="Consolas" panose="020B0609020204030204" pitchFamily="49" charset="0"/>
                        </a:rPr>
                        <a:t> % 2 == 0) {</a:t>
                      </a:r>
                    </a:p>
                    <a:p>
                      <a:r>
                        <a:rPr lang="en-US" sz="1200" i="0" dirty="0">
                          <a:solidFill>
                            <a:srgbClr val="592FA4"/>
                          </a:solidFill>
                          <a:latin typeface="Consolas" panose="020B0609020204030204" pitchFamily="49" charset="0"/>
                          <a:cs typeface="Consolas" panose="020B0609020204030204" pitchFamily="49" charset="0"/>
                        </a:rPr>
                        <a:t>    </a:t>
                      </a:r>
                      <a:r>
                        <a:rPr lang="en-US" sz="1200" i="0" dirty="0" err="1">
                          <a:solidFill>
                            <a:srgbClr val="592FA4"/>
                          </a:solidFill>
                          <a:latin typeface="Consolas" panose="020B0609020204030204" pitchFamily="49" charset="0"/>
                          <a:cs typeface="Consolas" panose="020B0609020204030204" pitchFamily="49" charset="0"/>
                        </a:rPr>
                        <a:t>isEven</a:t>
                      </a:r>
                      <a:r>
                        <a:rPr lang="en-US" sz="1200" i="0" dirty="0">
                          <a:solidFill>
                            <a:srgbClr val="592FA4"/>
                          </a:solidFill>
                          <a:latin typeface="Consolas" panose="020B0609020204030204" pitchFamily="49" charset="0"/>
                          <a:cs typeface="Consolas" panose="020B0609020204030204" pitchFamily="49" charset="0"/>
                        </a:rPr>
                        <a:t> = true;</a:t>
                      </a:r>
                    </a:p>
                    <a:p>
                      <a:r>
                        <a:rPr lang="en-US" sz="1200" i="0" dirty="0">
                          <a:solidFill>
                            <a:srgbClr val="592FA4"/>
                          </a:solidFill>
                          <a:latin typeface="Consolas" panose="020B0609020204030204" pitchFamily="49" charset="0"/>
                          <a:cs typeface="Consolas" panose="020B0609020204030204" pitchFamily="49" charset="0"/>
                        </a:rPr>
                        <a:t>} else if (</a:t>
                      </a:r>
                      <a:r>
                        <a:rPr lang="en-US" sz="1200" i="0" dirty="0" err="1">
                          <a:solidFill>
                            <a:srgbClr val="592FA4"/>
                          </a:solidFill>
                          <a:latin typeface="Consolas" panose="020B0609020204030204" pitchFamily="49" charset="0"/>
                          <a:cs typeface="Consolas" panose="020B0609020204030204" pitchFamily="49" charset="0"/>
                        </a:rPr>
                        <a:t>i</a:t>
                      </a:r>
                      <a:r>
                        <a:rPr lang="en-US" sz="1200" i="0" dirty="0">
                          <a:solidFill>
                            <a:srgbClr val="592FA4"/>
                          </a:solidFill>
                          <a:latin typeface="Consolas" panose="020B0609020204030204" pitchFamily="49" charset="0"/>
                          <a:cs typeface="Consolas" panose="020B0609020204030204" pitchFamily="49" charset="0"/>
                        </a:rPr>
                        <a:t> % 2 != 0) {</a:t>
                      </a:r>
                    </a:p>
                    <a:p>
                      <a:r>
                        <a:rPr lang="en-US" sz="1200" i="0" dirty="0">
                          <a:solidFill>
                            <a:srgbClr val="592FA4"/>
                          </a:solidFill>
                          <a:latin typeface="Consolas" panose="020B0609020204030204" pitchFamily="49" charset="0"/>
                          <a:cs typeface="Consolas" panose="020B0609020204030204" pitchFamily="49" charset="0"/>
                        </a:rPr>
                        <a:t>    </a:t>
                      </a:r>
                      <a:r>
                        <a:rPr lang="en-US" sz="1200" i="0" dirty="0" err="1">
                          <a:solidFill>
                            <a:srgbClr val="592FA4"/>
                          </a:solidFill>
                          <a:latin typeface="Consolas" panose="020B0609020204030204" pitchFamily="49" charset="0"/>
                          <a:cs typeface="Consolas" panose="020B0609020204030204" pitchFamily="49" charset="0"/>
                        </a:rPr>
                        <a:t>isEven</a:t>
                      </a:r>
                      <a:r>
                        <a:rPr lang="en-US" sz="1200" i="0" dirty="0">
                          <a:solidFill>
                            <a:srgbClr val="592FA4"/>
                          </a:solidFill>
                          <a:latin typeface="Consolas" panose="020B0609020204030204" pitchFamily="49" charset="0"/>
                          <a:cs typeface="Consolas" panose="020B0609020204030204" pitchFamily="49" charset="0"/>
                        </a:rPr>
                        <a:t> = false;</a:t>
                      </a:r>
                    </a:p>
                    <a:p>
                      <a:r>
                        <a:rPr lang="en-US" sz="1200" i="0" dirty="0">
                          <a:solidFill>
                            <a:srgbClr val="592FA4"/>
                          </a:solidFill>
                          <a:latin typeface="Consolas" panose="020B0609020204030204" pitchFamily="49" charset="0"/>
                          <a:cs typeface="Consolas" panose="020B0609020204030204" pitchFamily="49" charset="0"/>
                        </a:rPr>
                        <a:t>}</a:t>
                      </a:r>
                    </a:p>
                    <a:p>
                      <a:endParaRPr lang="en-US" sz="1200" i="0" dirty="0">
                        <a:solidFill>
                          <a:srgbClr val="592FA4"/>
                        </a:solidFill>
                        <a:latin typeface="Consolas" panose="020B0609020204030204" pitchFamily="49" charset="0"/>
                        <a:cs typeface="Consolas" panose="020B0609020204030204" pitchFamily="49" charset="0"/>
                      </a:endParaRPr>
                    </a:p>
                    <a:p>
                      <a:r>
                        <a:rPr lang="en-US" sz="1200" i="0" dirty="0">
                          <a:solidFill>
                            <a:srgbClr val="592FA4"/>
                          </a:solidFill>
                          <a:latin typeface="Consolas" panose="020B0609020204030204" pitchFamily="49" charset="0"/>
                          <a:cs typeface="Consolas" panose="020B0609020204030204" pitchFamily="49" charset="0"/>
                        </a:rPr>
                        <a:t>if (</a:t>
                      </a:r>
                      <a:r>
                        <a:rPr lang="en-US" sz="1200" i="0" dirty="0" err="1">
                          <a:solidFill>
                            <a:srgbClr val="592FA4"/>
                          </a:solidFill>
                          <a:latin typeface="Consolas" panose="020B0609020204030204" pitchFamily="49" charset="0"/>
                          <a:cs typeface="Consolas" panose="020B0609020204030204" pitchFamily="49" charset="0"/>
                        </a:rPr>
                        <a:t>isEven</a:t>
                      </a:r>
                      <a:r>
                        <a:rPr lang="en-US" sz="1200" i="0" dirty="0">
                          <a:solidFill>
                            <a:srgbClr val="592FA4"/>
                          </a:solidFill>
                          <a:latin typeface="Consolas" panose="020B0609020204030204" pitchFamily="49" charset="0"/>
                          <a:cs typeface="Consolas" panose="020B0609020204030204" pitchFamily="49" charset="0"/>
                        </a:rPr>
                        <a:t>) {</a:t>
                      </a:r>
                    </a:p>
                    <a:p>
                      <a:r>
                        <a:rPr lang="en-US" sz="1200" i="0" dirty="0">
                          <a:solidFill>
                            <a:srgbClr val="592FA4"/>
                          </a:solidFill>
                          <a:latin typeface="Consolas" panose="020B0609020204030204" pitchFamily="49" charset="0"/>
                          <a:cs typeface="Consolas" panose="020B0609020204030204" pitchFamily="49" charset="0"/>
                        </a:rPr>
                        <a:t>    ...</a:t>
                      </a:r>
                    </a:p>
                    <a:p>
                      <a:r>
                        <a:rPr lang="en-US" sz="1200" i="0" dirty="0">
                          <a:solidFill>
                            <a:srgbClr val="592FA4"/>
                          </a:solidFill>
                          <a:latin typeface="Consolas" panose="020B0609020204030204" pitchFamily="49" charset="0"/>
                          <a:cs typeface="Consolas" panose="020B0609020204030204" pitchFamily="49" charset="0"/>
                        </a:rPr>
                        <a:t>}</a:t>
                      </a:r>
                      <a:endParaRPr lang="en-US" sz="1200" b="0" dirty="0">
                        <a:solidFill>
                          <a:srgbClr val="592FA4"/>
                        </a:solidFill>
                        <a:effectLst/>
                        <a:latin typeface="Consolas" panose="020B0609020204030204" pitchFamily="49" charset="0"/>
                        <a:cs typeface="Consolas" panose="020B0609020204030204" pitchFamily="49"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i="1" dirty="0" err="1">
                          <a:solidFill>
                            <a:srgbClr val="592FA4"/>
                          </a:solidFill>
                          <a:latin typeface="Consolas" panose="020B0609020204030204" pitchFamily="49" charset="0"/>
                          <a:cs typeface="Consolas" panose="020B0609020204030204" pitchFamily="49" charset="0"/>
                        </a:rPr>
                        <a:t>boolean</a:t>
                      </a:r>
                      <a:r>
                        <a:rPr lang="en-US" sz="1200" i="0" dirty="0">
                          <a:solidFill>
                            <a:srgbClr val="592FA4"/>
                          </a:solidFill>
                          <a:latin typeface="Consolas" panose="020B0609020204030204" pitchFamily="49" charset="0"/>
                          <a:cs typeface="Consolas" panose="020B0609020204030204" pitchFamily="49" charset="0"/>
                        </a:rPr>
                        <a:t> </a:t>
                      </a:r>
                      <a:r>
                        <a:rPr lang="en-US" sz="1200" i="0" dirty="0" err="1">
                          <a:solidFill>
                            <a:srgbClr val="592FA4"/>
                          </a:solidFill>
                          <a:latin typeface="Consolas" panose="020B0609020204030204" pitchFamily="49" charset="0"/>
                          <a:cs typeface="Consolas" panose="020B0609020204030204" pitchFamily="49" charset="0"/>
                        </a:rPr>
                        <a:t>isEven</a:t>
                      </a:r>
                      <a:r>
                        <a:rPr lang="en-US" sz="1200" i="0" dirty="0">
                          <a:solidFill>
                            <a:srgbClr val="592FA4"/>
                          </a:solidFill>
                          <a:latin typeface="Consolas" panose="020B0609020204030204" pitchFamily="49" charset="0"/>
                          <a:cs typeface="Consolas" panose="020B0609020204030204" pitchFamily="49" charset="0"/>
                        </a:rPr>
                        <a:t>;</a:t>
                      </a:r>
                    </a:p>
                    <a:p>
                      <a:r>
                        <a:rPr lang="en-US" sz="1200" i="0" dirty="0">
                          <a:solidFill>
                            <a:srgbClr val="592FA4"/>
                          </a:solidFill>
                          <a:latin typeface="Consolas" panose="020B0609020204030204" pitchFamily="49" charset="0"/>
                          <a:cs typeface="Consolas" panose="020B0609020204030204" pitchFamily="49" charset="0"/>
                        </a:rPr>
                        <a:t>if (</a:t>
                      </a:r>
                      <a:r>
                        <a:rPr lang="en-US" sz="1200" i="0" dirty="0" err="1">
                          <a:solidFill>
                            <a:srgbClr val="592FA4"/>
                          </a:solidFill>
                          <a:latin typeface="Consolas" panose="020B0609020204030204" pitchFamily="49" charset="0"/>
                          <a:cs typeface="Consolas" panose="020B0609020204030204" pitchFamily="49" charset="0"/>
                        </a:rPr>
                        <a:t>i</a:t>
                      </a:r>
                      <a:r>
                        <a:rPr lang="en-US" sz="1200" i="0" dirty="0">
                          <a:solidFill>
                            <a:srgbClr val="592FA4"/>
                          </a:solidFill>
                          <a:latin typeface="Consolas" panose="020B0609020204030204" pitchFamily="49" charset="0"/>
                          <a:cs typeface="Consolas" panose="020B0609020204030204" pitchFamily="49" charset="0"/>
                        </a:rPr>
                        <a:t> % 2 == 0) {</a:t>
                      </a:r>
                    </a:p>
                    <a:p>
                      <a:r>
                        <a:rPr lang="en-US" sz="1200" i="0" dirty="0">
                          <a:solidFill>
                            <a:srgbClr val="592FA4"/>
                          </a:solidFill>
                          <a:latin typeface="Consolas" panose="020B0609020204030204" pitchFamily="49" charset="0"/>
                          <a:cs typeface="Consolas" panose="020B0609020204030204" pitchFamily="49" charset="0"/>
                        </a:rPr>
                        <a:t>    </a:t>
                      </a:r>
                      <a:r>
                        <a:rPr lang="en-US" sz="1200" i="0" dirty="0" err="1">
                          <a:solidFill>
                            <a:srgbClr val="592FA4"/>
                          </a:solidFill>
                          <a:latin typeface="Consolas" panose="020B0609020204030204" pitchFamily="49" charset="0"/>
                          <a:cs typeface="Consolas" panose="020B0609020204030204" pitchFamily="49" charset="0"/>
                        </a:rPr>
                        <a:t>isEven</a:t>
                      </a:r>
                      <a:r>
                        <a:rPr lang="en-US" sz="1200" i="0" dirty="0">
                          <a:solidFill>
                            <a:srgbClr val="592FA4"/>
                          </a:solidFill>
                          <a:latin typeface="Consolas" panose="020B0609020204030204" pitchFamily="49" charset="0"/>
                          <a:cs typeface="Consolas" panose="020B0609020204030204" pitchFamily="49" charset="0"/>
                        </a:rPr>
                        <a:t> = true;</a:t>
                      </a:r>
                    </a:p>
                    <a:p>
                      <a:r>
                        <a:rPr lang="en-US" sz="1200" i="0" dirty="0">
                          <a:solidFill>
                            <a:srgbClr val="592FA4"/>
                          </a:solidFill>
                          <a:latin typeface="Consolas" panose="020B0609020204030204" pitchFamily="49" charset="0"/>
                          <a:cs typeface="Consolas" panose="020B0609020204030204" pitchFamily="49" charset="0"/>
                        </a:rPr>
                        <a:t>} else {</a:t>
                      </a:r>
                    </a:p>
                    <a:p>
                      <a:r>
                        <a:rPr lang="en-US" sz="1200" i="0" dirty="0">
                          <a:solidFill>
                            <a:srgbClr val="592FA4"/>
                          </a:solidFill>
                          <a:latin typeface="Consolas" panose="020B0609020204030204" pitchFamily="49" charset="0"/>
                          <a:cs typeface="Consolas" panose="020B0609020204030204" pitchFamily="49" charset="0"/>
                        </a:rPr>
                        <a:t>    </a:t>
                      </a:r>
                      <a:r>
                        <a:rPr lang="en-US" sz="1200" i="0" dirty="0" err="1">
                          <a:solidFill>
                            <a:srgbClr val="592FA4"/>
                          </a:solidFill>
                          <a:latin typeface="Consolas" panose="020B0609020204030204" pitchFamily="49" charset="0"/>
                          <a:cs typeface="Consolas" panose="020B0609020204030204" pitchFamily="49" charset="0"/>
                        </a:rPr>
                        <a:t>isEven</a:t>
                      </a:r>
                      <a:r>
                        <a:rPr lang="en-US" sz="1200" i="0" dirty="0">
                          <a:solidFill>
                            <a:srgbClr val="592FA4"/>
                          </a:solidFill>
                          <a:latin typeface="Consolas" panose="020B0609020204030204" pitchFamily="49" charset="0"/>
                          <a:cs typeface="Consolas" panose="020B0609020204030204" pitchFamily="49" charset="0"/>
                        </a:rPr>
                        <a:t> = false;</a:t>
                      </a:r>
                    </a:p>
                    <a:p>
                      <a:r>
                        <a:rPr lang="en-US" sz="1200" i="0" dirty="0">
                          <a:solidFill>
                            <a:srgbClr val="592FA4"/>
                          </a:solidFill>
                          <a:latin typeface="Consolas" panose="020B0609020204030204" pitchFamily="49" charset="0"/>
                          <a:cs typeface="Consolas" panose="020B0609020204030204" pitchFamily="49" charset="0"/>
                        </a:rPr>
                        <a:t>}</a:t>
                      </a:r>
                    </a:p>
                    <a:p>
                      <a:endParaRPr lang="en-US" sz="1200" i="0" dirty="0">
                        <a:solidFill>
                          <a:srgbClr val="592FA4"/>
                        </a:solidFill>
                        <a:latin typeface="Consolas" panose="020B0609020204030204" pitchFamily="49" charset="0"/>
                        <a:cs typeface="Consolas" panose="020B0609020204030204" pitchFamily="49" charset="0"/>
                      </a:endParaRPr>
                    </a:p>
                    <a:p>
                      <a:r>
                        <a:rPr lang="en-US" sz="1200" i="0" dirty="0">
                          <a:solidFill>
                            <a:srgbClr val="592FA4"/>
                          </a:solidFill>
                          <a:latin typeface="Consolas" panose="020B0609020204030204" pitchFamily="49" charset="0"/>
                          <a:cs typeface="Consolas" panose="020B0609020204030204" pitchFamily="49" charset="0"/>
                        </a:rPr>
                        <a:t>if (</a:t>
                      </a:r>
                      <a:r>
                        <a:rPr lang="en-US" sz="1200" i="0" dirty="0" err="1">
                          <a:solidFill>
                            <a:srgbClr val="592FA4"/>
                          </a:solidFill>
                          <a:latin typeface="Consolas" panose="020B0609020204030204" pitchFamily="49" charset="0"/>
                          <a:cs typeface="Consolas" panose="020B0609020204030204" pitchFamily="49" charset="0"/>
                        </a:rPr>
                        <a:t>isEven</a:t>
                      </a:r>
                      <a:r>
                        <a:rPr lang="en-US" sz="1200" i="0" dirty="0">
                          <a:solidFill>
                            <a:srgbClr val="592FA4"/>
                          </a:solidFill>
                          <a:latin typeface="Consolas" panose="020B0609020204030204" pitchFamily="49" charset="0"/>
                          <a:cs typeface="Consolas" panose="020B0609020204030204" pitchFamily="49" charset="0"/>
                        </a:rPr>
                        <a:t>) {</a:t>
                      </a:r>
                    </a:p>
                    <a:p>
                      <a:r>
                        <a:rPr lang="en-US" sz="1200" i="0" dirty="0">
                          <a:solidFill>
                            <a:srgbClr val="592FA4"/>
                          </a:solidFill>
                          <a:latin typeface="Consolas" panose="020B0609020204030204" pitchFamily="49" charset="0"/>
                          <a:cs typeface="Consolas" panose="020B0609020204030204" pitchFamily="49" charset="0"/>
                        </a:rPr>
                        <a:t>    ...</a:t>
                      </a:r>
                    </a:p>
                    <a:p>
                      <a:r>
                        <a:rPr lang="en-US" sz="1200" i="0" dirty="0">
                          <a:solidFill>
                            <a:srgbClr val="592FA4"/>
                          </a:solidFill>
                          <a:latin typeface="Consolas" panose="020B0609020204030204" pitchFamily="49" charset="0"/>
                          <a:cs typeface="Consolas" panose="020B0609020204030204" pitchFamily="49" charset="0"/>
                        </a:rPr>
                        <a:t>}</a:t>
                      </a:r>
                      <a:endParaRPr lang="en-US" sz="1200" b="0" dirty="0">
                        <a:solidFill>
                          <a:srgbClr val="592FA4"/>
                        </a:solidFill>
                        <a:effectLst/>
                        <a:latin typeface="Consolas" panose="020B0609020204030204" pitchFamily="49" charset="0"/>
                        <a:cs typeface="Consolas" panose="020B0609020204030204" pitchFamily="49"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i="1" dirty="0" err="1">
                          <a:solidFill>
                            <a:srgbClr val="592FA4"/>
                          </a:solidFill>
                          <a:latin typeface="Consolas" panose="020B0609020204030204" pitchFamily="49" charset="0"/>
                          <a:cs typeface="Consolas" panose="020B0609020204030204" pitchFamily="49" charset="0"/>
                        </a:rPr>
                        <a:t>boolean</a:t>
                      </a:r>
                      <a:r>
                        <a:rPr lang="en-US" sz="1200" i="0" dirty="0">
                          <a:solidFill>
                            <a:srgbClr val="592FA4"/>
                          </a:solidFill>
                          <a:latin typeface="Consolas" panose="020B0609020204030204" pitchFamily="49" charset="0"/>
                          <a:cs typeface="Consolas" panose="020B0609020204030204" pitchFamily="49" charset="0"/>
                        </a:rPr>
                        <a:t> </a:t>
                      </a:r>
                      <a:r>
                        <a:rPr lang="en-US" sz="1200" i="0" dirty="0" err="1">
                          <a:solidFill>
                            <a:srgbClr val="592FA4"/>
                          </a:solidFill>
                          <a:latin typeface="Consolas" panose="020B0609020204030204" pitchFamily="49" charset="0"/>
                          <a:cs typeface="Consolas" panose="020B0609020204030204" pitchFamily="49" charset="0"/>
                        </a:rPr>
                        <a:t>isEven</a:t>
                      </a:r>
                      <a:r>
                        <a:rPr lang="en-US" sz="1200" i="0" dirty="0">
                          <a:solidFill>
                            <a:srgbClr val="592FA4"/>
                          </a:solidFill>
                          <a:latin typeface="Consolas" panose="020B0609020204030204" pitchFamily="49" charset="0"/>
                          <a:cs typeface="Consolas" panose="020B0609020204030204" pitchFamily="49" charset="0"/>
                        </a:rPr>
                        <a:t> = (</a:t>
                      </a:r>
                      <a:r>
                        <a:rPr lang="en-US" sz="1200" i="0" dirty="0" err="1">
                          <a:solidFill>
                            <a:srgbClr val="592FA4"/>
                          </a:solidFill>
                          <a:latin typeface="Consolas" panose="020B0609020204030204" pitchFamily="49" charset="0"/>
                          <a:cs typeface="Consolas" panose="020B0609020204030204" pitchFamily="49" charset="0"/>
                        </a:rPr>
                        <a:t>i</a:t>
                      </a:r>
                      <a:r>
                        <a:rPr lang="en-US" sz="1200" i="0" dirty="0">
                          <a:solidFill>
                            <a:srgbClr val="592FA4"/>
                          </a:solidFill>
                          <a:latin typeface="Consolas" panose="020B0609020204030204" pitchFamily="49" charset="0"/>
                          <a:cs typeface="Consolas" panose="020B0609020204030204" pitchFamily="49" charset="0"/>
                        </a:rPr>
                        <a:t> % 2 == 0);</a:t>
                      </a:r>
                    </a:p>
                    <a:p>
                      <a:endParaRPr lang="en-US" sz="1200" i="0" dirty="0">
                        <a:solidFill>
                          <a:srgbClr val="592FA4"/>
                        </a:solidFill>
                        <a:latin typeface="Consolas" panose="020B0609020204030204" pitchFamily="49" charset="0"/>
                        <a:cs typeface="Consolas" panose="020B0609020204030204" pitchFamily="49" charset="0"/>
                      </a:endParaRPr>
                    </a:p>
                    <a:p>
                      <a:r>
                        <a:rPr lang="en-US" sz="1200" i="0" dirty="0">
                          <a:solidFill>
                            <a:srgbClr val="592FA4"/>
                          </a:solidFill>
                          <a:latin typeface="Consolas" panose="020B0609020204030204" pitchFamily="49" charset="0"/>
                          <a:cs typeface="Consolas" panose="020B0609020204030204" pitchFamily="49" charset="0"/>
                        </a:rPr>
                        <a:t>if (</a:t>
                      </a:r>
                      <a:r>
                        <a:rPr lang="en-US" sz="1200" i="0" dirty="0" err="1">
                          <a:solidFill>
                            <a:srgbClr val="592FA4"/>
                          </a:solidFill>
                          <a:latin typeface="Consolas" panose="020B0609020204030204" pitchFamily="49" charset="0"/>
                          <a:cs typeface="Consolas" panose="020B0609020204030204" pitchFamily="49" charset="0"/>
                        </a:rPr>
                        <a:t>isEven</a:t>
                      </a:r>
                      <a:r>
                        <a:rPr lang="en-US" sz="1200" i="0" dirty="0">
                          <a:solidFill>
                            <a:srgbClr val="592FA4"/>
                          </a:solidFill>
                          <a:latin typeface="Consolas" panose="020B0609020204030204" pitchFamily="49" charset="0"/>
                          <a:cs typeface="Consolas" panose="020B0609020204030204" pitchFamily="49" charset="0"/>
                        </a:rPr>
                        <a:t>) {</a:t>
                      </a:r>
                    </a:p>
                    <a:p>
                      <a:r>
                        <a:rPr lang="en-US" sz="1200" i="0" dirty="0">
                          <a:solidFill>
                            <a:srgbClr val="592FA4"/>
                          </a:solidFill>
                          <a:latin typeface="Consolas" panose="020B0609020204030204" pitchFamily="49" charset="0"/>
                          <a:cs typeface="Consolas" panose="020B0609020204030204" pitchFamily="49" charset="0"/>
                        </a:rPr>
                        <a:t>    ...</a:t>
                      </a:r>
                    </a:p>
                    <a:p>
                      <a:r>
                        <a:rPr lang="en-US" sz="1200" i="0" dirty="0">
                          <a:solidFill>
                            <a:srgbClr val="592FA4"/>
                          </a:solidFill>
                          <a:latin typeface="Consolas" panose="020B0609020204030204" pitchFamily="49" charset="0"/>
                          <a:cs typeface="Consolas" panose="020B0609020204030204" pitchFamily="49" charset="0"/>
                        </a:rPr>
                        <a:t>}</a:t>
                      </a:r>
                      <a:endParaRPr lang="en-US" sz="1200" b="0" dirty="0">
                        <a:solidFill>
                          <a:srgbClr val="592FA4"/>
                        </a:solidFill>
                        <a:effectLst/>
                        <a:latin typeface="Consolas" panose="020B0609020204030204" pitchFamily="49" charset="0"/>
                        <a:cs typeface="Consolas" panose="020B0609020204030204" pitchFamily="49"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i="0" dirty="0">
                          <a:solidFill>
                            <a:srgbClr val="592FA4"/>
                          </a:solidFill>
                          <a:latin typeface="Consolas" panose="020B0609020204030204" pitchFamily="49" charset="0"/>
                          <a:cs typeface="Consolas" panose="020B0609020204030204" pitchFamily="49" charset="0"/>
                        </a:rPr>
                        <a:t>if (</a:t>
                      </a:r>
                      <a:r>
                        <a:rPr lang="en-US" sz="1200" i="0" dirty="0" err="1">
                          <a:solidFill>
                            <a:srgbClr val="592FA4"/>
                          </a:solidFill>
                          <a:latin typeface="Consolas" panose="020B0609020204030204" pitchFamily="49" charset="0"/>
                          <a:cs typeface="Consolas" panose="020B0609020204030204" pitchFamily="49" charset="0"/>
                        </a:rPr>
                        <a:t>i</a:t>
                      </a:r>
                      <a:r>
                        <a:rPr lang="en-US" sz="1200" i="0" dirty="0">
                          <a:solidFill>
                            <a:srgbClr val="592FA4"/>
                          </a:solidFill>
                          <a:latin typeface="Consolas" panose="020B0609020204030204" pitchFamily="49" charset="0"/>
                          <a:cs typeface="Consolas" panose="020B0609020204030204" pitchFamily="49" charset="0"/>
                        </a:rPr>
                        <a:t> % 2 == 0) {</a:t>
                      </a:r>
                    </a:p>
                    <a:p>
                      <a:r>
                        <a:rPr lang="en-US" sz="1200" i="0" dirty="0">
                          <a:solidFill>
                            <a:srgbClr val="592FA4"/>
                          </a:solidFill>
                          <a:latin typeface="Consolas" panose="020B0609020204030204" pitchFamily="49" charset="0"/>
                          <a:cs typeface="Consolas" panose="020B0609020204030204" pitchFamily="49" charset="0"/>
                        </a:rPr>
                        <a:t>    ...</a:t>
                      </a:r>
                    </a:p>
                    <a:p>
                      <a:r>
                        <a:rPr lang="en-US" sz="1200" i="0" dirty="0">
                          <a:solidFill>
                            <a:srgbClr val="592FA4"/>
                          </a:solidFill>
                          <a:latin typeface="Consolas" panose="020B0609020204030204" pitchFamily="49" charset="0"/>
                          <a:cs typeface="Consolas" panose="020B0609020204030204" pitchFamily="49" charset="0"/>
                        </a:rPr>
                        <a:t>}</a:t>
                      </a:r>
                      <a:endParaRPr lang="en-US" sz="1200" b="0" dirty="0">
                        <a:solidFill>
                          <a:srgbClr val="592FA4"/>
                        </a:solidFill>
                        <a:effectLst/>
                        <a:latin typeface="Consolas" panose="020B0609020204030204" pitchFamily="49" charset="0"/>
                        <a:cs typeface="Consolas" panose="020B0609020204030204" pitchFamily="49"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103803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pPr lvl="0"/>
            <a:r>
              <a:rPr lang="en-US"/>
              <a:t>🐮 how to read emojis</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8"/>
            <a:ext cx="8229600" cy="4080271"/>
          </a:xfrm>
        </p:spPr>
        <p:txBody>
          <a:bodyPr>
            <a:noAutofit/>
          </a:bodyPr>
          <a:lstStyle/>
          <a:p>
            <a:pPr lvl="0"/>
            <a:r>
              <a:rPr lang="en-US" sz="1600" err="1"/>
              <a:t>i</a:t>
            </a:r>
            <a:r>
              <a:rPr lang="en-US" sz="1600"/>
              <a:t> use emojis to help you read and study</a:t>
            </a:r>
          </a:p>
          <a:p>
            <a:pPr lvl="1"/>
            <a:r>
              <a:rPr lang="en-US" sz="1600"/>
              <a:t>🐮 info only relevant inside the world of CS136</a:t>
            </a:r>
          </a:p>
          <a:p>
            <a:pPr lvl="1"/>
            <a:r>
              <a:rPr lang="en-US" sz="1600"/>
              <a:t>☕ fun Java fact! (</a:t>
            </a:r>
            <a:r>
              <a:rPr lang="en-US" sz="1600" i="1"/>
              <a:t>i.e., </a:t>
            </a:r>
            <a:r>
              <a:rPr lang="en-US" sz="1600"/>
              <a:t>NOT relevant to C/C++; please forget after CS136)</a:t>
            </a:r>
          </a:p>
          <a:p>
            <a:pPr lvl="1"/>
            <a:r>
              <a:rPr lang="en-US" sz="1600"/>
              <a:t>🐍 comparison to Python</a:t>
            </a:r>
          </a:p>
          <a:p>
            <a:pPr lvl="1"/>
            <a:r>
              <a:rPr lang="en-US" sz="1600" b="1"/>
              <a:t>☠ common misconception or potential source of bugs</a:t>
            </a:r>
          </a:p>
          <a:p>
            <a:pPr lvl="1"/>
            <a:r>
              <a:rPr lang="en-US" sz="1600"/>
              <a:t>👀 spoilers/hints</a:t>
            </a:r>
          </a:p>
          <a:p>
            <a:pPr lvl="1"/>
            <a:r>
              <a:rPr lang="en-US" sz="1600"/>
              <a:t>⏱ big O runtime</a:t>
            </a:r>
          </a:p>
          <a:p>
            <a:pPr lvl="1"/>
            <a:r>
              <a:rPr lang="en-US" sz="1600">
                <a:solidFill>
                  <a:schemeClr val="accent2"/>
                </a:solidFill>
              </a:rPr>
              <a:t>✨ optional (NOT on exams) but sparks joy</a:t>
            </a:r>
          </a:p>
          <a:p>
            <a:pPr lvl="1"/>
            <a:r>
              <a:rPr lang="en-US" sz="1600">
                <a:solidFill>
                  <a:srgbClr val="FF6DC6"/>
                </a:solidFill>
              </a:rPr>
              <a:t>🧠 question for you to think about</a:t>
            </a:r>
          </a:p>
          <a:p>
            <a:pPr lvl="1"/>
            <a:r>
              <a:rPr lang="en-US" sz="1600">
                <a:solidFill>
                  <a:srgbClr val="FF6DC6"/>
                </a:solidFill>
              </a:rPr>
              <a:t>🗣️ </a:t>
            </a:r>
            <a:r>
              <a:rPr lang="en-US" sz="1600">
                <a:solidFill>
                  <a:schemeClr val="accent6"/>
                </a:solidFill>
              </a:rPr>
              <a:t>question for your to talk about</a:t>
            </a:r>
            <a:endParaRPr lang="en-US" sz="1600">
              <a:solidFill>
                <a:schemeClr val="accent1"/>
              </a:solidFill>
            </a:endParaRPr>
          </a:p>
          <a:p>
            <a:pPr lvl="1"/>
            <a:r>
              <a:rPr lang="en-US" sz="1600">
                <a:solidFill>
                  <a:schemeClr val="accent4"/>
                </a:solidFill>
              </a:rPr>
              <a:t>🧪 question for you to experiment with</a:t>
            </a:r>
            <a:endParaRPr lang="en-US" sz="1600"/>
          </a:p>
          <a:p>
            <a:pPr lvl="1"/>
            <a:r>
              <a:rPr lang="en-US" sz="1600"/>
              <a:t>🙂👍</a:t>
            </a:r>
          </a:p>
        </p:txBody>
      </p:sp>
    </p:spTree>
    <p:extLst>
      <p:ext uri="{BB962C8B-B14F-4D97-AF65-F5344CB8AC3E}">
        <p14:creationId xmlns:p14="http://schemas.microsoft.com/office/powerpoint/2010/main" val="158811681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a:t>🐮 how to read a step-by-step diff?</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a:t>to show you the step-by-step process by which </a:t>
            </a:r>
            <a:r>
              <a:rPr lang="en-US" err="1"/>
              <a:t>i</a:t>
            </a:r>
            <a:r>
              <a:rPr lang="en-US"/>
              <a:t> write code, </a:t>
            </a:r>
            <a:r>
              <a:rPr lang="en-US" err="1"/>
              <a:t>i</a:t>
            </a:r>
            <a:r>
              <a:rPr lang="en-US"/>
              <a:t> will use something called a diff, which shows us the “difference” between two files</a:t>
            </a:r>
          </a:p>
          <a:p>
            <a:pPr lvl="1"/>
            <a:r>
              <a:rPr lang="en-US" err="1"/>
              <a:t>i</a:t>
            </a:r>
            <a:r>
              <a:rPr lang="en-US"/>
              <a:t> will basically always be diffing the code at the current step with the code at the previous step, </a:t>
            </a:r>
            <a:r>
              <a:rPr lang="en-US" i="1"/>
              <a:t>i.e.,</a:t>
            </a:r>
          </a:p>
        </p:txBody>
      </p:sp>
      <p:graphicFrame>
        <p:nvGraphicFramePr>
          <p:cNvPr id="10" name="Table 7">
            <a:extLst>
              <a:ext uri="{FF2B5EF4-FFF2-40B4-BE49-F238E27FC236}">
                <a16:creationId xmlns:a16="http://schemas.microsoft.com/office/drawing/2014/main" id="{53DC94A0-FBD8-23EB-5898-E7E09E71085D}"/>
              </a:ext>
            </a:extLst>
          </p:cNvPr>
          <p:cNvGraphicFramePr>
            <a:graphicFrameLocks noGrp="1"/>
          </p:cNvGraphicFramePr>
          <p:nvPr/>
        </p:nvGraphicFramePr>
        <p:xfrm>
          <a:off x="457200" y="2375142"/>
          <a:ext cx="8229600" cy="857250"/>
        </p:xfrm>
        <a:graphic>
          <a:graphicData uri="http://schemas.openxmlformats.org/drawingml/2006/table">
            <a:tbl>
              <a:tblPr firstRow="1">
                <a:tableStyleId>{073A0DAA-6AF3-43AB-8588-CEC1D06C72B9}</a:tableStyleId>
              </a:tblPr>
              <a:tblGrid>
                <a:gridCol w="8229600">
                  <a:extLst>
                    <a:ext uri="{9D8B030D-6E8A-4147-A177-3AD203B41FA5}">
                      <a16:colId xmlns:a16="http://schemas.microsoft.com/office/drawing/2014/main" val="2975339222"/>
                    </a:ext>
                  </a:extLst>
                </a:gridCol>
              </a:tblGrid>
              <a:tr h="857250">
                <a:tc>
                  <a:txBody>
                    <a:bodyPr/>
                    <a:lstStyle/>
                    <a:p>
                      <a:pPr lvl="0" indent="0">
                        <a:buNone/>
                      </a:pPr>
                      <a:r>
                        <a:rPr lang="en-US" sz="1600" b="0">
                          <a:solidFill>
                            <a:schemeClr val="accent4"/>
                          </a:solidFill>
                          <a:latin typeface="Consolas" panose="020B0609020204030204" pitchFamily="49" charset="0"/>
                          <a:cs typeface="Consolas" panose="020B0609020204030204" pitchFamily="49" charset="0"/>
                        </a:rPr>
                        <a:t>+ this line of code was just added</a:t>
                      </a:r>
                      <a:br>
                        <a:rPr lang="en-US" sz="1600" b="0">
                          <a:latin typeface="Consolas" panose="020B0609020204030204" pitchFamily="49" charset="0"/>
                          <a:cs typeface="Consolas" panose="020B0609020204030204" pitchFamily="49" charset="0"/>
                        </a:rPr>
                      </a:br>
                      <a:r>
                        <a:rPr lang="en-US" sz="1600" b="0">
                          <a:solidFill>
                            <a:schemeClr val="accent1"/>
                          </a:solidFill>
                          <a:latin typeface="Consolas" panose="020B0609020204030204" pitchFamily="49" charset="0"/>
                          <a:cs typeface="Consolas" panose="020B0609020204030204" pitchFamily="49" charset="0"/>
                        </a:rPr>
                        <a:t>- this line of code was just deleted</a:t>
                      </a:r>
                      <a:br>
                        <a:rPr lang="en-US" sz="1600" b="0">
                          <a:latin typeface="Consolas" panose="020B0609020204030204" pitchFamily="49" charset="0"/>
                          <a:cs typeface="Consolas" panose="020B0609020204030204" pitchFamily="49" charset="0"/>
                        </a:rPr>
                      </a:br>
                      <a:r>
                        <a:rPr lang="en-US" sz="1600" b="0">
                          <a:solidFill>
                            <a:schemeClr val="bg1"/>
                          </a:solidFill>
                          <a:latin typeface="Consolas" panose="020B0609020204030204" pitchFamily="49" charset="0"/>
                          <a:cs typeface="Consolas" panose="020B0609020204030204" pitchFamily="49" charset="0"/>
                        </a:rPr>
                        <a:t>this line of code was here last step and is still here now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172314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3623707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dirty="0">
                <a:latin typeface="+mj-lt"/>
              </a:rPr>
              <a:t>!=</a:t>
            </a:r>
            <a:r>
              <a:rPr lang="en-US" dirty="0"/>
              <a:t> returns whether the left-hand side </a:t>
            </a:r>
            <a:r>
              <a:rPr lang="en-US" b="1" dirty="0"/>
              <a:t>is not equal to</a:t>
            </a:r>
            <a:r>
              <a:rPr lang="en-US" dirty="0"/>
              <a:t> the right-hand side </a:t>
            </a:r>
          </a:p>
          <a:p>
            <a:pPr lvl="1"/>
            <a:r>
              <a:rPr lang="en-US" dirty="0">
                <a:effectLst/>
                <a:latin typeface="Consolas" panose="020B0609020204030204" pitchFamily="49" charset="0"/>
              </a:rPr>
              <a:t>(left != right)</a:t>
            </a:r>
            <a:r>
              <a:rPr lang="en-US" dirty="0"/>
              <a:t> is exactly the same as</a:t>
            </a:r>
            <a:r>
              <a:rPr lang="en-US" dirty="0">
                <a:latin typeface="Consolas" panose="020B0609020204030204" pitchFamily="49" charset="0"/>
              </a:rPr>
              <a:t> </a:t>
            </a:r>
            <a:r>
              <a:rPr lang="en-US" dirty="0">
                <a:effectLst/>
                <a:latin typeface="Consolas" panose="020B0609020204030204" pitchFamily="49" charset="0"/>
              </a:rPr>
              <a:t>(!(left == right))</a:t>
            </a:r>
            <a:endParaRPr lang="fr-FR" b="1" dirty="0">
              <a:effectLst/>
              <a:latin typeface="Consolas" panose="020B0609020204030204" pitchFamily="49" charset="0"/>
            </a:endParaRPr>
          </a:p>
        </p:txBody>
      </p:sp>
    </p:spTree>
    <p:extLst>
      <p:ext uri="{BB962C8B-B14F-4D97-AF65-F5344CB8AC3E}">
        <p14:creationId xmlns:p14="http://schemas.microsoft.com/office/powerpoint/2010/main" val="1913780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6600"/>
              <a:t>is there anyone here who is not yet enrolled in CS 136 and would like to be?</a:t>
            </a:r>
          </a:p>
        </p:txBody>
      </p:sp>
    </p:spTree>
    <p:extLst>
      <p:ext uri="{BB962C8B-B14F-4D97-AF65-F5344CB8AC3E}">
        <p14:creationId xmlns:p14="http://schemas.microsoft.com/office/powerpoint/2010/main" val="4035893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dirty="0"/>
              <a:t>&gt;=</a:t>
            </a:r>
            <a:r>
              <a:rPr lang="en-US" dirty="0"/>
              <a:t> returns whether the left-hand side </a:t>
            </a:r>
            <a:r>
              <a:rPr lang="en-US" b="1" dirty="0"/>
              <a:t>is greater than or equal to</a:t>
            </a:r>
            <a:br>
              <a:rPr lang="en-US" dirty="0"/>
            </a:br>
            <a:r>
              <a:rPr lang="en-US" dirty="0"/>
              <a:t>the right-hand side</a:t>
            </a:r>
          </a:p>
          <a:p>
            <a:pPr lvl="1"/>
            <a:r>
              <a:rPr lang="en-US" dirty="0">
                <a:effectLst/>
                <a:latin typeface="Consolas" panose="020B0609020204030204" pitchFamily="49" charset="0"/>
              </a:rPr>
              <a:t>(left &gt;= right)</a:t>
            </a:r>
            <a:r>
              <a:rPr lang="en-US" dirty="0"/>
              <a:t> is basically the same as</a:t>
            </a:r>
            <a:br>
              <a:rPr lang="en-US" dirty="0">
                <a:latin typeface="Consolas" panose="020B0609020204030204" pitchFamily="49" charset="0"/>
              </a:rPr>
            </a:br>
            <a:r>
              <a:rPr lang="en-US" dirty="0">
                <a:effectLst/>
                <a:latin typeface="Consolas" panose="020B0609020204030204" pitchFamily="49" charset="0"/>
              </a:rPr>
              <a:t>((left &gt; right) || (left </a:t>
            </a:r>
            <a:r>
              <a:rPr lang="en-US" dirty="0">
                <a:latin typeface="Consolas" panose="020B0609020204030204" pitchFamily="49" charset="0"/>
              </a:rPr>
              <a:t>==</a:t>
            </a:r>
            <a:r>
              <a:rPr lang="en-US" dirty="0">
                <a:effectLst/>
                <a:latin typeface="Consolas" panose="020B0609020204030204" pitchFamily="49" charset="0"/>
              </a:rPr>
              <a:t> right))</a:t>
            </a:r>
            <a:br>
              <a:rPr lang="en-US" dirty="0">
                <a:effectLst/>
                <a:latin typeface="Consolas" panose="020B0609020204030204" pitchFamily="49" charset="0"/>
              </a:rPr>
            </a:br>
            <a:r>
              <a:rPr lang="en-US" dirty="0">
                <a:solidFill>
                  <a:srgbClr val="007B00"/>
                </a:solidFill>
                <a:effectLst/>
                <a:latin typeface="Consolas" panose="020B0609020204030204" pitchFamily="49" charset="0"/>
              </a:rPr>
              <a:t> </a:t>
            </a:r>
            <a:r>
              <a:rPr lang="en-US" dirty="0">
                <a:solidFill>
                  <a:srgbClr val="007B00"/>
                </a:solidFill>
                <a:latin typeface="Consolas" panose="020B0609020204030204" pitchFamily="49" charset="0"/>
              </a:rPr>
              <a:t>greater-than   or      equal</a:t>
            </a:r>
            <a:endParaRPr lang="en-US" dirty="0">
              <a:solidFill>
                <a:srgbClr val="007B00"/>
              </a:solidFill>
            </a:endParaRPr>
          </a:p>
          <a:p>
            <a:r>
              <a:rPr lang="en-US" b="1" dirty="0"/>
              <a:t>&lt;=</a:t>
            </a:r>
            <a:r>
              <a:rPr lang="en-US" dirty="0"/>
              <a:t> returns whether the left-hand side </a:t>
            </a:r>
            <a:r>
              <a:rPr lang="en-US" b="1" dirty="0"/>
              <a:t>is less than or equal to</a:t>
            </a:r>
            <a:br>
              <a:rPr lang="en-US" dirty="0"/>
            </a:br>
            <a:r>
              <a:rPr lang="en-US" dirty="0"/>
              <a:t>the right-hand side</a:t>
            </a:r>
            <a:endParaRPr lang="fr-FR" b="1" dirty="0">
              <a:effectLst/>
              <a:latin typeface="Consolas" panose="020B0609020204030204" pitchFamily="49" charset="0"/>
            </a:endParaRPr>
          </a:p>
          <a:p>
            <a:endParaRPr lang="fr-FR" b="1" dirty="0">
              <a:effectLst/>
              <a:latin typeface="Consolas" panose="020B0609020204030204" pitchFamily="49" charset="0"/>
            </a:endParaRPr>
          </a:p>
          <a:p>
            <a:endParaRPr lang="fr-FR" b="1" dirty="0">
              <a:effectLst/>
              <a:latin typeface="Consolas" panose="020B0609020204030204" pitchFamily="49" charset="0"/>
            </a:endParaRPr>
          </a:p>
        </p:txBody>
      </p:sp>
    </p:spTree>
    <p:extLst>
      <p:ext uri="{BB962C8B-B14F-4D97-AF65-F5344CB8AC3E}">
        <p14:creationId xmlns:p14="http://schemas.microsoft.com/office/powerpoint/2010/main" val="2742492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4920B-9313-8A21-0E71-A5DA9824FE54}"/>
              </a:ext>
            </a:extLst>
          </p:cNvPr>
          <p:cNvSpPr>
            <a:spLocks noGrp="1"/>
          </p:cNvSpPr>
          <p:nvPr>
            <p:ph sz="quarter" idx="10"/>
          </p:nvPr>
        </p:nvSpPr>
        <p:spPr>
          <a:noFill/>
        </p:spPr>
        <p:txBody>
          <a:bodyPr/>
          <a:lstStyle/>
          <a:p>
            <a:r>
              <a:rPr lang="pt-BR" dirty="0">
                <a:latin typeface="+mj-lt"/>
              </a:rPr>
              <a:t>a </a:t>
            </a:r>
            <a:r>
              <a:rPr lang="pt-BR" dirty="0">
                <a:effectLst/>
                <a:latin typeface="+mj-lt"/>
              </a:rPr>
              <a:t>+=</a:t>
            </a:r>
            <a:r>
              <a:rPr lang="pt-BR" dirty="0">
                <a:latin typeface="+mj-lt"/>
              </a:rPr>
              <a:t> </a:t>
            </a:r>
            <a:r>
              <a:rPr lang="pt-BR" dirty="0" err="1">
                <a:latin typeface="+mj-lt"/>
              </a:rPr>
              <a:t>b</a:t>
            </a:r>
            <a:r>
              <a:rPr lang="pt-BR" dirty="0">
                <a:latin typeface="+mj-lt"/>
              </a:rPr>
              <a:t>; </a:t>
            </a:r>
            <a:r>
              <a:rPr lang="pt-BR" dirty="0">
                <a:solidFill>
                  <a:srgbClr val="007B00"/>
                </a:solidFill>
                <a:effectLst/>
                <a:latin typeface="+mj-lt"/>
              </a:rPr>
              <a:t>// a = a + </a:t>
            </a:r>
            <a:r>
              <a:rPr lang="pt-BR" dirty="0" err="1">
                <a:solidFill>
                  <a:srgbClr val="007B00"/>
                </a:solidFill>
                <a:effectLst/>
                <a:latin typeface="+mj-lt"/>
              </a:rPr>
              <a:t>b</a:t>
            </a:r>
            <a:r>
              <a:rPr lang="pt-BR" dirty="0">
                <a:solidFill>
                  <a:srgbClr val="007B00"/>
                </a:solidFill>
                <a:effectLst/>
                <a:latin typeface="+mj-lt"/>
              </a:rPr>
              <a:t>;</a:t>
            </a:r>
          </a:p>
          <a:p>
            <a:r>
              <a:rPr lang="pt-BR" dirty="0">
                <a:latin typeface="+mj-lt"/>
              </a:rPr>
              <a:t>a </a:t>
            </a:r>
            <a:r>
              <a:rPr lang="pt-BR" dirty="0">
                <a:effectLst/>
                <a:latin typeface="+mj-lt"/>
              </a:rPr>
              <a:t>-=</a:t>
            </a:r>
            <a:r>
              <a:rPr lang="pt-BR" dirty="0">
                <a:latin typeface="+mj-lt"/>
              </a:rPr>
              <a:t> </a:t>
            </a:r>
            <a:r>
              <a:rPr lang="pt-BR" dirty="0" err="1">
                <a:latin typeface="+mj-lt"/>
              </a:rPr>
              <a:t>b</a:t>
            </a:r>
            <a:r>
              <a:rPr lang="pt-BR" dirty="0">
                <a:latin typeface="+mj-lt"/>
              </a:rPr>
              <a:t>; </a:t>
            </a:r>
            <a:r>
              <a:rPr lang="pt-BR" dirty="0">
                <a:solidFill>
                  <a:srgbClr val="007B00"/>
                </a:solidFill>
                <a:effectLst/>
                <a:latin typeface="+mj-lt"/>
              </a:rPr>
              <a:t>// a = a - </a:t>
            </a:r>
            <a:r>
              <a:rPr lang="pt-BR" dirty="0" err="1">
                <a:solidFill>
                  <a:srgbClr val="007B00"/>
                </a:solidFill>
                <a:effectLst/>
                <a:latin typeface="+mj-lt"/>
              </a:rPr>
              <a:t>b</a:t>
            </a:r>
            <a:r>
              <a:rPr lang="pt-BR" dirty="0">
                <a:solidFill>
                  <a:srgbClr val="007B00"/>
                </a:solidFill>
                <a:latin typeface="Consolas"/>
              </a:rPr>
              <a:t>;</a:t>
            </a:r>
            <a:endParaRPr lang="pt-BR" dirty="0">
              <a:solidFill>
                <a:srgbClr val="007B00"/>
              </a:solidFill>
              <a:effectLst/>
              <a:latin typeface="+mj-lt"/>
            </a:endParaRPr>
          </a:p>
          <a:p>
            <a:r>
              <a:rPr lang="pt-BR" dirty="0">
                <a:latin typeface="+mj-lt"/>
              </a:rPr>
              <a:t>a </a:t>
            </a:r>
            <a:r>
              <a:rPr lang="pt-BR" dirty="0">
                <a:effectLst/>
                <a:latin typeface="+mj-lt"/>
              </a:rPr>
              <a:t>*=</a:t>
            </a:r>
            <a:r>
              <a:rPr lang="pt-BR" dirty="0">
                <a:latin typeface="+mj-lt"/>
              </a:rPr>
              <a:t> </a:t>
            </a:r>
            <a:r>
              <a:rPr lang="pt-BR" dirty="0" err="1">
                <a:latin typeface="+mj-lt"/>
              </a:rPr>
              <a:t>b</a:t>
            </a:r>
            <a:r>
              <a:rPr lang="pt-BR" dirty="0">
                <a:latin typeface="+mj-lt"/>
              </a:rPr>
              <a:t>; </a:t>
            </a:r>
            <a:r>
              <a:rPr lang="pt-BR" dirty="0">
                <a:solidFill>
                  <a:srgbClr val="007B00"/>
                </a:solidFill>
                <a:effectLst/>
                <a:latin typeface="+mj-lt"/>
              </a:rPr>
              <a:t>// a = a * </a:t>
            </a:r>
            <a:r>
              <a:rPr lang="pt-BR" dirty="0" err="1">
                <a:solidFill>
                  <a:srgbClr val="007B00"/>
                </a:solidFill>
                <a:effectLst/>
                <a:latin typeface="+mj-lt"/>
              </a:rPr>
              <a:t>b</a:t>
            </a:r>
            <a:r>
              <a:rPr lang="pt-BR" dirty="0">
                <a:solidFill>
                  <a:srgbClr val="007B00"/>
                </a:solidFill>
                <a:effectLst/>
                <a:latin typeface="+mj-lt"/>
              </a:rPr>
              <a:t>;</a:t>
            </a:r>
          </a:p>
          <a:p>
            <a:r>
              <a:rPr lang="pt-BR" dirty="0">
                <a:latin typeface="+mj-lt"/>
              </a:rPr>
              <a:t>a </a:t>
            </a:r>
            <a:r>
              <a:rPr lang="pt-BR" dirty="0">
                <a:effectLst/>
                <a:latin typeface="+mj-lt"/>
              </a:rPr>
              <a:t>/=</a:t>
            </a:r>
            <a:r>
              <a:rPr lang="pt-BR" dirty="0">
                <a:latin typeface="+mj-lt"/>
              </a:rPr>
              <a:t> </a:t>
            </a:r>
            <a:r>
              <a:rPr lang="pt-BR" dirty="0" err="1">
                <a:latin typeface="+mj-lt"/>
              </a:rPr>
              <a:t>b</a:t>
            </a:r>
            <a:r>
              <a:rPr lang="pt-BR" dirty="0">
                <a:latin typeface="+mj-lt"/>
              </a:rPr>
              <a:t>; </a:t>
            </a:r>
            <a:r>
              <a:rPr lang="pt-BR" dirty="0">
                <a:solidFill>
                  <a:srgbClr val="007B00"/>
                </a:solidFill>
                <a:effectLst/>
                <a:latin typeface="+mj-lt"/>
              </a:rPr>
              <a:t>// a = a / </a:t>
            </a:r>
            <a:r>
              <a:rPr lang="pt-BR" dirty="0" err="1">
                <a:solidFill>
                  <a:srgbClr val="007B00"/>
                </a:solidFill>
                <a:effectLst/>
                <a:latin typeface="+mj-lt"/>
              </a:rPr>
              <a:t>b</a:t>
            </a:r>
            <a:r>
              <a:rPr lang="pt-BR" dirty="0">
                <a:solidFill>
                  <a:srgbClr val="007B00"/>
                </a:solidFill>
                <a:effectLst/>
                <a:latin typeface="+mj-lt"/>
              </a:rPr>
              <a:t>;</a:t>
            </a:r>
            <a:endParaRPr lang="en-US" dirty="0">
              <a:solidFill>
                <a:srgbClr val="007B00"/>
              </a:solidFill>
              <a:latin typeface="+mj-lt"/>
            </a:endParaRPr>
          </a:p>
        </p:txBody>
      </p:sp>
      <p:sp>
        <p:nvSpPr>
          <p:cNvPr id="2" name="Title 1"/>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605047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532C-E25C-E7DC-31EE-BB2C31165871}"/>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9A9C9CE2-B8FF-A447-0DC6-F4C337A470F7}"/>
              </a:ext>
            </a:extLst>
          </p:cNvPr>
          <p:cNvSpPr>
            <a:spLocks noGrp="1"/>
          </p:cNvSpPr>
          <p:nvPr>
            <p:ph sz="quarter" idx="10"/>
          </p:nvPr>
        </p:nvSpPr>
        <p:spPr/>
        <p:txBody>
          <a:bodyPr/>
          <a:lstStyle/>
          <a:p>
            <a:r>
              <a:rPr lang="en-US" dirty="0"/>
              <a:t>+</a:t>
            </a:r>
            <a:r>
              <a:rPr lang="en-US" b="1" dirty="0"/>
              <a:t> </a:t>
            </a:r>
            <a:r>
              <a:rPr lang="en-US" dirty="0"/>
              <a:t>concatenates two </a:t>
            </a:r>
            <a:r>
              <a:rPr lang="en-US" dirty="0">
                <a:solidFill>
                  <a:srgbClr val="000080"/>
                </a:solidFill>
                <a:latin typeface="Consolas" panose="020B0609020204030204" pitchFamily="49" charset="0"/>
              </a:rPr>
              <a:t>String</a:t>
            </a:r>
            <a:r>
              <a:rPr lang="en-US" dirty="0"/>
              <a:t>'s</a:t>
            </a:r>
          </a:p>
          <a:p>
            <a:pPr lvl="1"/>
            <a:endParaRPr lang="en-US" dirty="0">
              <a:latin typeface="Consolas" panose="020B0609020204030204" pitchFamily="49" charset="0"/>
            </a:endParaRPr>
          </a:p>
          <a:p>
            <a:pPr lvl="1"/>
            <a:r>
              <a:rPr lang="en-US" dirty="0">
                <a:solidFill>
                  <a:srgbClr val="007B00"/>
                </a:solidFill>
                <a:effectLst/>
                <a:latin typeface="+mj-lt"/>
              </a:rPr>
              <a:t>// String</a:t>
            </a:r>
            <a:r>
              <a:rPr lang="en-US" dirty="0">
                <a:solidFill>
                  <a:srgbClr val="007B00"/>
                </a:solidFill>
                <a:latin typeface="+mj-lt"/>
              </a:rPr>
              <a:t> foo </a:t>
            </a:r>
            <a:r>
              <a:rPr lang="en-US" dirty="0">
                <a:solidFill>
                  <a:srgbClr val="007B00"/>
                </a:solidFill>
                <a:effectLst/>
                <a:latin typeface="+mj-lt"/>
              </a:rPr>
              <a:t>=</a:t>
            </a:r>
            <a:r>
              <a:rPr lang="en-US" dirty="0">
                <a:solidFill>
                  <a:srgbClr val="007B00"/>
                </a:solidFill>
                <a:latin typeface="+mj-lt"/>
              </a:rPr>
              <a:t> </a:t>
            </a:r>
            <a:r>
              <a:rPr lang="en-US" dirty="0">
                <a:solidFill>
                  <a:srgbClr val="007B00"/>
                </a:solidFill>
                <a:effectLst/>
                <a:latin typeface="+mj-lt"/>
              </a:rPr>
              <a:t>"Hello"</a:t>
            </a:r>
            <a:r>
              <a:rPr lang="en-US" dirty="0">
                <a:solidFill>
                  <a:srgbClr val="007B00"/>
                </a:solidFill>
                <a:latin typeface="+mj-lt"/>
              </a:rPr>
              <a:t>.</a:t>
            </a:r>
            <a:r>
              <a:rPr lang="en-US" dirty="0" err="1">
                <a:solidFill>
                  <a:srgbClr val="007B00"/>
                </a:solidFill>
                <a:effectLst/>
                <a:latin typeface="+mj-lt"/>
              </a:rPr>
              <a:t>concat</a:t>
            </a:r>
            <a:r>
              <a:rPr lang="en-US" dirty="0">
                <a:solidFill>
                  <a:srgbClr val="007B00"/>
                </a:solidFill>
                <a:latin typeface="+mj-lt"/>
              </a:rPr>
              <a:t>(</a:t>
            </a:r>
            <a:r>
              <a:rPr lang="en-US" dirty="0">
                <a:solidFill>
                  <a:srgbClr val="007B00"/>
                </a:solidFill>
                <a:effectLst/>
                <a:latin typeface="+mj-lt"/>
              </a:rPr>
              <a:t>"World"</a:t>
            </a:r>
            <a:r>
              <a:rPr lang="en-US" dirty="0">
                <a:solidFill>
                  <a:srgbClr val="007B00"/>
                </a:solidFill>
                <a:latin typeface="+mj-lt"/>
              </a:rPr>
              <a:t>);</a:t>
            </a:r>
            <a:br>
              <a:rPr lang="en-US" dirty="0">
                <a:latin typeface="+mj-lt"/>
              </a:rPr>
            </a:br>
            <a:r>
              <a:rPr lang="en-US" dirty="0">
                <a:latin typeface="Consolas" panose="020B0609020204030204" pitchFamily="49" charset="0"/>
              </a:rPr>
              <a:t>   </a:t>
            </a:r>
            <a:r>
              <a:rPr lang="en-US" dirty="0">
                <a:solidFill>
                  <a:srgbClr val="000080"/>
                </a:solidFill>
                <a:latin typeface="Consolas" panose="020B0609020204030204" pitchFamily="49" charset="0"/>
              </a:rPr>
              <a:t>String</a:t>
            </a:r>
            <a:r>
              <a:rPr lang="en-US" dirty="0">
                <a:latin typeface="Consolas" panose="020B0609020204030204" pitchFamily="49" charset="0"/>
              </a:rPr>
              <a:t> foo = </a:t>
            </a:r>
            <a:r>
              <a:rPr lang="en-US" dirty="0">
                <a:solidFill>
                  <a:srgbClr val="B71111"/>
                </a:solidFill>
                <a:latin typeface="Consolas" panose="020B0609020204030204" pitchFamily="49" charset="0"/>
              </a:rPr>
              <a:t>"Hello"</a:t>
            </a:r>
            <a:r>
              <a:rPr lang="en-US" dirty="0">
                <a:latin typeface="Consolas" panose="020B0609020204030204" pitchFamily="49" charset="0"/>
              </a:rPr>
              <a:t> + </a:t>
            </a:r>
            <a:r>
              <a:rPr lang="en-US" dirty="0">
                <a:solidFill>
                  <a:srgbClr val="B71111"/>
                </a:solidFill>
                <a:latin typeface="Consolas" panose="020B0609020204030204" pitchFamily="49" charset="0"/>
              </a:rPr>
              <a:t>"World"</a:t>
            </a:r>
            <a:r>
              <a:rPr lang="en-US" dirty="0">
                <a:latin typeface="Consolas" panose="020B0609020204030204" pitchFamily="49" charset="0"/>
              </a:rPr>
              <a:t>; </a:t>
            </a:r>
            <a:r>
              <a:rPr lang="en-US" dirty="0">
                <a:solidFill>
                  <a:srgbClr val="007B00"/>
                </a:solidFill>
                <a:latin typeface="Consolas" panose="020B0609020204030204" pitchFamily="49" charset="0"/>
              </a:rPr>
              <a:t>// "HelloWorld"</a:t>
            </a:r>
            <a:endParaRPr lang="en-US" dirty="0">
              <a:solidFill>
                <a:srgbClr val="007B00"/>
              </a:solidFill>
              <a:latin typeface="+mj-lt"/>
            </a:endParaRPr>
          </a:p>
          <a:p>
            <a:endParaRPr lang="en-US" dirty="0">
              <a:latin typeface="Consolas" panose="020B0609020204030204" pitchFamily="49" charset="0"/>
            </a:endParaRPr>
          </a:p>
          <a:p>
            <a:r>
              <a:rPr lang="en-US" dirty="0"/>
              <a:t>it also does some conversions for you (very convenient, kind of consuming)</a:t>
            </a:r>
          </a:p>
          <a:p>
            <a:endParaRPr lang="en-US" dirty="0"/>
          </a:p>
          <a:p>
            <a:pPr lvl="1"/>
            <a:r>
              <a:rPr lang="en-US" dirty="0">
                <a:solidFill>
                  <a:srgbClr val="007B00"/>
                </a:solidFill>
                <a:effectLst/>
                <a:latin typeface="+mj-lt"/>
              </a:rPr>
              <a:t>// String</a:t>
            </a:r>
            <a:r>
              <a:rPr lang="en-US" dirty="0">
                <a:solidFill>
                  <a:srgbClr val="007B00"/>
                </a:solidFill>
                <a:latin typeface="+mj-lt"/>
              </a:rPr>
              <a:t> foo </a:t>
            </a:r>
            <a:r>
              <a:rPr lang="en-US" dirty="0">
                <a:solidFill>
                  <a:srgbClr val="007B00"/>
                </a:solidFill>
                <a:effectLst/>
                <a:latin typeface="+mj-lt"/>
              </a:rPr>
              <a:t>=</a:t>
            </a:r>
            <a:r>
              <a:rPr lang="en-US" dirty="0">
                <a:solidFill>
                  <a:srgbClr val="007B00"/>
                </a:solidFill>
                <a:latin typeface="+mj-lt"/>
              </a:rPr>
              <a:t> </a:t>
            </a:r>
            <a:r>
              <a:rPr lang="en-US" dirty="0">
                <a:solidFill>
                  <a:srgbClr val="007B00"/>
                </a:solidFill>
                <a:effectLst/>
                <a:latin typeface="+mj-lt"/>
              </a:rPr>
              <a:t>"Hello"</a:t>
            </a:r>
            <a:r>
              <a:rPr lang="en-US" dirty="0">
                <a:solidFill>
                  <a:srgbClr val="007B00"/>
                </a:solidFill>
                <a:latin typeface="+mj-lt"/>
              </a:rPr>
              <a:t>.</a:t>
            </a:r>
            <a:r>
              <a:rPr lang="en-US" dirty="0" err="1">
                <a:solidFill>
                  <a:srgbClr val="007B00"/>
                </a:solidFill>
                <a:effectLst/>
                <a:latin typeface="+mj-lt"/>
              </a:rPr>
              <a:t>concat</a:t>
            </a:r>
            <a:r>
              <a:rPr lang="en-US" dirty="0">
                <a:solidFill>
                  <a:srgbClr val="007B00"/>
                </a:solidFill>
                <a:latin typeface="+mj-lt"/>
              </a:rPr>
              <a:t>(</a:t>
            </a:r>
            <a:r>
              <a:rPr lang="en-US" dirty="0" err="1">
                <a:solidFill>
                  <a:srgbClr val="007B00"/>
                </a:solidFill>
                <a:effectLst/>
                <a:latin typeface="+mj-lt"/>
              </a:rPr>
              <a:t>Integer.toString</a:t>
            </a:r>
            <a:r>
              <a:rPr lang="en-US" dirty="0">
                <a:solidFill>
                  <a:srgbClr val="007B00"/>
                </a:solidFill>
                <a:effectLst/>
                <a:latin typeface="+mj-lt"/>
              </a:rPr>
              <a:t>(2)</a:t>
            </a:r>
            <a:r>
              <a:rPr lang="en-US" dirty="0">
                <a:solidFill>
                  <a:srgbClr val="007B00"/>
                </a:solidFill>
                <a:latin typeface="+mj-lt"/>
              </a:rPr>
              <a:t>);</a:t>
            </a:r>
            <a:br>
              <a:rPr lang="en-US" dirty="0">
                <a:latin typeface="+mj-lt"/>
              </a:rPr>
            </a:br>
            <a:r>
              <a:rPr lang="en-US" dirty="0">
                <a:latin typeface="Consolas" panose="020B0609020204030204" pitchFamily="49" charset="0"/>
              </a:rPr>
              <a:t>   </a:t>
            </a:r>
            <a:r>
              <a:rPr lang="en-US" dirty="0">
                <a:solidFill>
                  <a:srgbClr val="000080"/>
                </a:solidFill>
                <a:latin typeface="Consolas" panose="020B0609020204030204" pitchFamily="49" charset="0"/>
              </a:rPr>
              <a:t>String</a:t>
            </a:r>
            <a:r>
              <a:rPr lang="en-US" dirty="0">
                <a:latin typeface="Consolas" panose="020B0609020204030204" pitchFamily="49" charset="0"/>
              </a:rPr>
              <a:t> foo = </a:t>
            </a:r>
            <a:r>
              <a:rPr lang="en-US" dirty="0">
                <a:solidFill>
                  <a:srgbClr val="B71111"/>
                </a:solidFill>
                <a:latin typeface="Consolas" panose="020B0609020204030204" pitchFamily="49" charset="0"/>
              </a:rPr>
              <a:t>"Hello"</a:t>
            </a:r>
            <a:r>
              <a:rPr lang="en-US" dirty="0">
                <a:latin typeface="Consolas" panose="020B0609020204030204" pitchFamily="49" charset="0"/>
              </a:rPr>
              <a:t> + </a:t>
            </a:r>
            <a:r>
              <a:rPr lang="en-US" dirty="0">
                <a:solidFill>
                  <a:srgbClr val="02B5B5"/>
                </a:solidFill>
                <a:effectLst/>
                <a:latin typeface="+mj-lt"/>
              </a:rPr>
              <a:t>2</a:t>
            </a:r>
            <a:r>
              <a:rPr lang="en-US" dirty="0">
                <a:latin typeface="Consolas" panose="020B0609020204030204" pitchFamily="49" charset="0"/>
              </a:rPr>
              <a:t>; </a:t>
            </a:r>
            <a:r>
              <a:rPr lang="en-US" dirty="0">
                <a:solidFill>
                  <a:srgbClr val="007B00"/>
                </a:solidFill>
                <a:latin typeface="Consolas" panose="020B0609020204030204" pitchFamily="49" charset="0"/>
              </a:rPr>
              <a:t>// "Hello2"</a:t>
            </a:r>
            <a:endParaRPr lang="en-US" dirty="0">
              <a:solidFill>
                <a:srgbClr val="007B00"/>
              </a:solidFill>
            </a:endParaRPr>
          </a:p>
          <a:p>
            <a:pPr marL="342886" lvl="1" indent="0">
              <a:buNone/>
            </a:pPr>
            <a:endParaRPr lang="en-US" dirty="0">
              <a:latin typeface="+mj-lt"/>
            </a:endParaRPr>
          </a:p>
          <a:p>
            <a:endParaRPr lang="en-US" dirty="0"/>
          </a:p>
        </p:txBody>
      </p:sp>
    </p:spTree>
    <p:extLst>
      <p:ext uri="{BB962C8B-B14F-4D97-AF65-F5344CB8AC3E}">
        <p14:creationId xmlns:p14="http://schemas.microsoft.com/office/powerpoint/2010/main" val="4238078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dirty="0"/>
              <a:t>to "</a:t>
            </a:r>
            <a:r>
              <a:rPr b="1" dirty="0"/>
              <a:t>increment</a:t>
            </a:r>
            <a:r>
              <a:rPr lang="en-US" dirty="0"/>
              <a:t>"</a:t>
            </a:r>
            <a:r>
              <a:rPr dirty="0"/>
              <a:t> means to increase the value of </a:t>
            </a:r>
            <a:r>
              <a:rPr lang="en-US" dirty="0"/>
              <a:t>a number </a:t>
            </a:r>
            <a:r>
              <a:rPr dirty="0"/>
              <a:t>by one</a:t>
            </a:r>
            <a:endParaRPr lang="en-US" dirty="0"/>
          </a:p>
          <a:p>
            <a:pPr lvl="1"/>
            <a:r>
              <a:rPr kumimoji="0" lang="en-US" sz="1800" b="0" i="0" u="none" strike="noStrike" kern="1200" cap="none" spc="0" normalizeH="0" baseline="0" noProof="0" dirty="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dirty="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dirty="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dirty="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dirty="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dirty="0">
                <a:ln>
                  <a:noFill/>
                </a:ln>
                <a:effectLst/>
                <a:uLnTx/>
                <a:uFillTx/>
                <a:latin typeface="+mj-lt"/>
                <a:ea typeface="+mn-ea"/>
                <a:cs typeface="Consolas" panose="020B0609020204030204" pitchFamily="49" charset="0"/>
              </a:rPr>
              <a:t> += 1;</a:t>
            </a:r>
            <a:endParaRPr lang="en-US" dirty="0"/>
          </a:p>
          <a:p>
            <a:pPr lvl="1"/>
            <a:endParaRPr dirty="0"/>
          </a:p>
          <a:p>
            <a:pPr lvl="1"/>
            <a:r>
              <a:rPr dirty="0"/>
              <a:t>the </a:t>
            </a:r>
            <a:r>
              <a:rPr b="1" dirty="0"/>
              <a:t>pre-increment</a:t>
            </a:r>
            <a:r>
              <a:rPr dirty="0"/>
              <a:t> </a:t>
            </a:r>
            <a:r>
              <a:rPr b="1" dirty="0">
                <a:latin typeface="+mj-lt"/>
              </a:rPr>
              <a:t>++</a:t>
            </a:r>
            <a:r>
              <a:rPr dirty="0" err="1">
                <a:latin typeface="+mj-lt"/>
              </a:rPr>
              <a:t>i</a:t>
            </a:r>
            <a:r>
              <a:rPr dirty="0"/>
              <a:t> increments </a:t>
            </a:r>
            <a:r>
              <a:rPr dirty="0" err="1">
                <a:latin typeface="+mj-lt"/>
              </a:rPr>
              <a:t>i</a:t>
            </a:r>
            <a:r>
              <a:rPr dirty="0"/>
              <a:t> and returns the new value of </a:t>
            </a:r>
            <a:r>
              <a:rPr dirty="0" err="1">
                <a:latin typeface="+mj-lt"/>
              </a:rPr>
              <a:t>i</a:t>
            </a:r>
            <a:endParaRPr lang="en-US" dirty="0">
              <a:latin typeface="+mj-lt"/>
            </a:endParaRPr>
          </a:p>
          <a:p>
            <a:pPr lvl="1"/>
            <a:r>
              <a:rPr lang="en-US" dirty="0">
                <a:latin typeface="+mj-lt"/>
              </a:rPr>
              <a:t>j = ++</a:t>
            </a:r>
            <a:r>
              <a:rPr lang="en-US" dirty="0" err="1">
                <a:latin typeface="+mj-lt"/>
              </a:rPr>
              <a:t>i</a:t>
            </a:r>
            <a:r>
              <a:rPr lang="en-US" dirty="0">
                <a:latin typeface="+mj-lt"/>
              </a:rPr>
              <a:t>; </a:t>
            </a:r>
            <a:r>
              <a:rPr lang="en-US" dirty="0">
                <a:solidFill>
                  <a:srgbClr val="007B00"/>
                </a:solidFill>
                <a:latin typeface="+mj-lt"/>
              </a:rPr>
              <a:t>// </a:t>
            </a:r>
            <a:r>
              <a:rPr kumimoji="0" lang="en-US" sz="1800" b="0" i="0" u="none" strike="noStrike" kern="1200" cap="none" spc="0" normalizeH="0" baseline="0" noProof="0" dirty="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dirty="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dirty="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dirty="0">
                <a:ln>
                  <a:noFill/>
                </a:ln>
                <a:solidFill>
                  <a:srgbClr val="007B00"/>
                </a:solidFill>
                <a:effectLst/>
                <a:uLnTx/>
                <a:uFillTx/>
                <a:latin typeface="+mj-lt"/>
                <a:ea typeface="+mn-ea"/>
                <a:cs typeface="Consolas" panose="020B0609020204030204" pitchFamily="49" charset="0"/>
              </a:rPr>
              <a:t> + 1;</a:t>
            </a:r>
          </a:p>
          <a:p>
            <a:pPr lvl="1"/>
            <a:r>
              <a:rPr lang="en-US" dirty="0">
                <a:latin typeface="+mj-lt"/>
                <a:ea typeface="+mn-ea"/>
                <a:cs typeface="Consolas" panose="020B0609020204030204" pitchFamily="49" charset="0"/>
              </a:rPr>
              <a:t>         </a:t>
            </a:r>
            <a:r>
              <a:rPr lang="en-US" dirty="0">
                <a:solidFill>
                  <a:srgbClr val="007B00"/>
                </a:solidFill>
                <a:latin typeface="+mj-lt"/>
                <a:ea typeface="+mn-ea"/>
                <a:cs typeface="Consolas" panose="020B0609020204030204" pitchFamily="49" charset="0"/>
              </a:rPr>
              <a:t>// </a:t>
            </a:r>
            <a:r>
              <a:rPr kumimoji="0" lang="en-US" sz="1800" b="0" i="0" u="none" strike="noStrike" kern="1200" cap="none" spc="0" normalizeH="0" baseline="0" noProof="0" dirty="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dirty="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dirty="0">
                <a:ln>
                  <a:noFill/>
                </a:ln>
                <a:solidFill>
                  <a:srgbClr val="007B00"/>
                </a:solidFill>
                <a:effectLst/>
                <a:uLnTx/>
                <a:uFillTx/>
                <a:latin typeface="+mj-lt"/>
                <a:ea typeface="+mn-ea"/>
                <a:cs typeface="Consolas" panose="020B0609020204030204" pitchFamily="49" charset="0"/>
              </a:rPr>
              <a:t>;</a:t>
            </a:r>
          </a:p>
          <a:p>
            <a:pPr lvl="1"/>
            <a:endParaRPr dirty="0">
              <a:latin typeface="+mj-lt"/>
            </a:endParaRPr>
          </a:p>
          <a:p>
            <a:pPr lvl="1"/>
            <a:r>
              <a:rPr dirty="0"/>
              <a:t>the </a:t>
            </a:r>
            <a:r>
              <a:rPr b="1" dirty="0"/>
              <a:t>post-increment</a:t>
            </a:r>
            <a:r>
              <a:rPr dirty="0"/>
              <a:t> </a:t>
            </a:r>
            <a:r>
              <a:rPr dirty="0" err="1">
                <a:latin typeface="+mj-lt"/>
              </a:rPr>
              <a:t>i</a:t>
            </a:r>
            <a:r>
              <a:rPr b="1" dirty="0">
                <a:latin typeface="+mj-lt"/>
              </a:rPr>
              <a:t>++</a:t>
            </a:r>
            <a:r>
              <a:rPr dirty="0"/>
              <a:t> increments </a:t>
            </a:r>
            <a:r>
              <a:rPr dirty="0" err="1">
                <a:latin typeface="+mj-lt"/>
              </a:rPr>
              <a:t>i</a:t>
            </a:r>
            <a:r>
              <a:rPr dirty="0"/>
              <a:t> and returns the old value of </a:t>
            </a:r>
            <a:r>
              <a:rPr dirty="0" err="1">
                <a:latin typeface="+mj-lt"/>
              </a:rPr>
              <a:t>i</a:t>
            </a:r>
            <a:endParaRPr lang="en-US" dirty="0">
              <a:latin typeface="+mj-lt"/>
            </a:endParaRPr>
          </a:p>
          <a:p>
            <a:pPr marL="352030" lvl="1" indent="0">
              <a:spcBef>
                <a:spcPts val="384"/>
              </a:spcBef>
            </a:pPr>
            <a:r>
              <a:rPr lang="en-US" b="0" i="0" u="none" strike="noStrike" kern="1200" spc="0" baseline="0" dirty="0">
                <a:ln>
                  <a:noFill/>
                </a:ln>
                <a:effectLst/>
                <a:latin typeface="+mj-lt"/>
                <a:cs typeface="Consolas" panose="020B0609020204030204" pitchFamily="49" charset="0"/>
              </a:rPr>
              <a:t> j = </a:t>
            </a:r>
            <a:r>
              <a:rPr lang="en-US" b="0" i="0" u="none" strike="noStrike" kern="1200" spc="0" baseline="0" dirty="0" err="1">
                <a:ln>
                  <a:noFill/>
                </a:ln>
                <a:effectLst/>
                <a:latin typeface="+mj-lt"/>
                <a:cs typeface="Consolas" panose="020B0609020204030204" pitchFamily="49" charset="0"/>
              </a:rPr>
              <a:t>i</a:t>
            </a:r>
            <a:r>
              <a:rPr lang="en-US" b="0" i="0" u="none" strike="noStrike" kern="1200" spc="0" baseline="0" dirty="0">
                <a:ln>
                  <a:noFill/>
                </a:ln>
                <a:effectLst/>
                <a:latin typeface="+mj-lt"/>
                <a:cs typeface="Consolas" panose="020B0609020204030204" pitchFamily="49" charset="0"/>
              </a:rPr>
              <a:t>++;</a:t>
            </a:r>
            <a:r>
              <a:rPr lang="en-US" dirty="0">
                <a:latin typeface="+mj-lt"/>
              </a:rPr>
              <a:t> </a:t>
            </a:r>
            <a:r>
              <a:rPr lang="en-US" dirty="0">
                <a:solidFill>
                  <a:srgbClr val="007B00"/>
                </a:solidFill>
                <a:latin typeface="+mj-lt"/>
              </a:rPr>
              <a:t>// </a:t>
            </a:r>
            <a:r>
              <a:rPr lang="en-US" sz="1800" b="0" i="0" u="none" strike="noStrike" kern="1200" spc="0" baseline="0" dirty="0">
                <a:ln>
                  <a:noFill/>
                </a:ln>
                <a:solidFill>
                  <a:srgbClr val="007B00"/>
                </a:solidFill>
                <a:effectLst/>
                <a:latin typeface="+mj-lt"/>
                <a:cs typeface="Consolas" panose="020B0609020204030204" pitchFamily="49" charset="0"/>
              </a:rPr>
              <a:t>j = </a:t>
            </a:r>
            <a:r>
              <a:rPr lang="en-US" sz="1800" b="0" i="0" u="none" strike="noStrike" kern="1200" spc="0" baseline="0" dirty="0" err="1">
                <a:ln>
                  <a:noFill/>
                </a:ln>
                <a:solidFill>
                  <a:srgbClr val="007B00"/>
                </a:solidFill>
                <a:effectLst/>
                <a:latin typeface="+mj-lt"/>
                <a:cs typeface="Consolas" panose="020B0609020204030204" pitchFamily="49" charset="0"/>
              </a:rPr>
              <a:t>i</a:t>
            </a:r>
            <a:r>
              <a:rPr lang="en-US" sz="1800" b="0" i="0" u="none" strike="noStrike" kern="1200" spc="0" baseline="0" dirty="0">
                <a:ln>
                  <a:noFill/>
                </a:ln>
                <a:solidFill>
                  <a:srgbClr val="007B00"/>
                </a:solidFill>
                <a:effectLst/>
                <a:latin typeface="+mj-lt"/>
                <a:cs typeface="Consolas" panose="020B0609020204030204" pitchFamily="49" charset="0"/>
              </a:rPr>
              <a:t>;</a:t>
            </a:r>
            <a:endParaRPr lang="en-US" dirty="0">
              <a:solidFill>
                <a:srgbClr val="007B00"/>
              </a:solidFill>
              <a:latin typeface="+mj-lt"/>
            </a:endParaRPr>
          </a:p>
          <a:p>
            <a:pPr marL="352030" lvl="1" indent="0">
              <a:spcBef>
                <a:spcPts val="384"/>
              </a:spcBef>
            </a:pPr>
            <a:r>
              <a:rPr lang="en-US" dirty="0">
                <a:latin typeface="+mj-lt"/>
                <a:cs typeface="Consolas" panose="020B0609020204030204" pitchFamily="49" charset="0"/>
              </a:rPr>
              <a:t>          </a:t>
            </a:r>
            <a:r>
              <a:rPr lang="en-US" dirty="0">
                <a:solidFill>
                  <a:srgbClr val="007B00"/>
                </a:solidFill>
                <a:latin typeface="+mj-lt"/>
                <a:cs typeface="Consolas" panose="020B0609020204030204" pitchFamily="49" charset="0"/>
              </a:rPr>
              <a:t>// </a:t>
            </a:r>
            <a:r>
              <a:rPr lang="en-US" sz="1800" b="0" i="0" u="none" strike="noStrike" kern="1200" spc="0" baseline="0" dirty="0" err="1">
                <a:ln>
                  <a:noFill/>
                </a:ln>
                <a:solidFill>
                  <a:srgbClr val="007B00"/>
                </a:solidFill>
                <a:effectLst/>
                <a:latin typeface="+mj-lt"/>
                <a:cs typeface="Consolas" panose="020B0609020204030204" pitchFamily="49" charset="0"/>
              </a:rPr>
              <a:t>i</a:t>
            </a:r>
            <a:r>
              <a:rPr lang="en-US" sz="1800" b="0" i="0" u="none" strike="noStrike" kern="1200" spc="0" baseline="0" dirty="0">
                <a:ln>
                  <a:noFill/>
                </a:ln>
                <a:solidFill>
                  <a:srgbClr val="007B00"/>
                </a:solidFill>
                <a:effectLst/>
                <a:latin typeface="+mj-lt"/>
                <a:cs typeface="Consolas" panose="020B0609020204030204" pitchFamily="49" charset="0"/>
              </a:rPr>
              <a:t> = </a:t>
            </a:r>
            <a:r>
              <a:rPr lang="en-US" sz="1800" b="0" i="0" u="none" strike="noStrike" kern="1200" spc="0" baseline="0" dirty="0" err="1">
                <a:ln>
                  <a:noFill/>
                </a:ln>
                <a:solidFill>
                  <a:srgbClr val="007B00"/>
                </a:solidFill>
                <a:effectLst/>
                <a:latin typeface="+mj-lt"/>
                <a:cs typeface="Consolas" panose="020B0609020204030204" pitchFamily="49" charset="0"/>
              </a:rPr>
              <a:t>i</a:t>
            </a:r>
            <a:r>
              <a:rPr lang="en-US" sz="1800" b="0" i="0" u="none" strike="noStrike" kern="1200" spc="0" baseline="0" dirty="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a:ln>
                  <a:noFill/>
                </a:ln>
                <a:effectLst/>
                <a:uLnTx/>
                <a:uFillTx/>
                <a:latin typeface="+mj-lt"/>
                <a:ea typeface="+mn-ea"/>
                <a:cs typeface="Consolas" panose="020B0609020204030204" pitchFamily="49" charset="0"/>
              </a:rPr>
              <a:t>i = i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a:ln>
                  <a:noFill/>
                </a:ln>
                <a:effectLst/>
                <a:uLnTx/>
                <a:uFillTx/>
                <a:latin typeface="+mj-lt"/>
                <a:ea typeface="+mn-ea"/>
                <a:cs typeface="Consolas" panose="020B0609020204030204" pitchFamily="49" charset="0"/>
              </a:rPr>
              <a:t>i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a:latin typeface="+mj-lt"/>
              </a:rPr>
              <a:t>i</a:t>
            </a:r>
            <a:r>
              <a:rPr lang="en-US"/>
              <a:t> decrements </a:t>
            </a:r>
            <a:r>
              <a:rPr lang="en-US">
                <a:latin typeface="+mj-lt"/>
              </a:rPr>
              <a:t>i</a:t>
            </a:r>
            <a:r>
              <a:rPr lang="en-US"/>
              <a:t> and returns the new value of </a:t>
            </a:r>
            <a:r>
              <a:rPr lang="en-US">
                <a:latin typeface="+mj-lt"/>
              </a:rPr>
              <a:t>i</a:t>
            </a:r>
          </a:p>
          <a:p>
            <a:pPr lvl="1"/>
            <a:r>
              <a:rPr lang="en-US">
                <a:latin typeface="+mj-lt"/>
              </a:rPr>
              <a:t>j = --i; </a:t>
            </a:r>
            <a:r>
              <a:rPr lang="en-US">
                <a:solidFill>
                  <a:srgbClr val="007B00"/>
                </a:solidFill>
                <a:latin typeface="+mj-lt"/>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i = i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i;</a:t>
            </a:r>
          </a:p>
          <a:p>
            <a:pPr lvl="1"/>
            <a:endParaRPr lang="en-US">
              <a:latin typeface="+mj-lt"/>
            </a:endParaRPr>
          </a:p>
          <a:p>
            <a:pPr lvl="1"/>
            <a:r>
              <a:rPr lang="en-US"/>
              <a:t>the </a:t>
            </a:r>
            <a:r>
              <a:rPr lang="en-US" b="1"/>
              <a:t>post-decrement</a:t>
            </a:r>
            <a:r>
              <a:rPr lang="en-US"/>
              <a:t> </a:t>
            </a:r>
            <a:r>
              <a:rPr lang="en-US">
                <a:latin typeface="+mj-lt"/>
              </a:rPr>
              <a:t>i</a:t>
            </a:r>
            <a:r>
              <a:rPr lang="en-US" b="1">
                <a:latin typeface="+mj-lt"/>
              </a:rPr>
              <a:t>--</a:t>
            </a:r>
            <a:r>
              <a:rPr lang="en-US"/>
              <a:t> decrements </a:t>
            </a:r>
            <a:r>
              <a:rPr lang="en-US">
                <a:latin typeface="+mj-lt"/>
              </a:rPr>
              <a:t>i</a:t>
            </a:r>
            <a:r>
              <a:rPr lang="en-US"/>
              <a:t> and returns the old value of </a:t>
            </a:r>
            <a:r>
              <a:rPr lang="en-US">
                <a:latin typeface="+mj-lt"/>
              </a:rPr>
              <a:t>i</a:t>
            </a:r>
          </a:p>
          <a:p>
            <a:pPr marL="352030" lvl="1" indent="0">
              <a:spcBef>
                <a:spcPts val="384"/>
              </a:spcBef>
            </a:pPr>
            <a:r>
              <a:rPr lang="en-US" b="0" i="0" u="none" strike="noStrike" kern="1200" spc="0" baseline="0">
                <a:ln>
                  <a:noFill/>
                </a:ln>
                <a:effectLst/>
                <a:latin typeface="+mj-lt"/>
                <a:cs typeface="Consolas" panose="020B0609020204030204" pitchFamily="49" charset="0"/>
              </a:rPr>
              <a:t> j = 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i;</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a:ln>
                  <a:noFill/>
                </a:ln>
                <a:solidFill>
                  <a:srgbClr val="007B00"/>
                </a:solidFill>
                <a:effectLst/>
                <a:latin typeface="+mj-lt"/>
                <a:cs typeface="Consolas" panose="020B0609020204030204" pitchFamily="49" charset="0"/>
              </a:rPr>
              <a:t>i = i - 1;</a:t>
            </a:r>
          </a:p>
        </p:txBody>
      </p:sp>
    </p:spTree>
    <p:extLst>
      <p:ext uri="{BB962C8B-B14F-4D97-AF65-F5344CB8AC3E}">
        <p14:creationId xmlns:p14="http://schemas.microsoft.com/office/powerpoint/2010/main" val="1846179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a:solidFill>
                  <a:srgbClr val="26C9FD"/>
                </a:solidFill>
              </a:rPr>
              <a:t>ANNOUNCEMENTS</a:t>
            </a:r>
            <a:br>
              <a:rPr lang="en-US" sz="4000" b="1">
                <a:solidFill>
                  <a:srgbClr val="26C9FD"/>
                </a:solidFill>
              </a:rPr>
            </a:br>
            <a:r>
              <a:rPr lang="en-US" sz="2800">
                <a:solidFill>
                  <a:srgbClr val="26C9FD"/>
                </a:solidFill>
              </a:rPr>
              <a:t>today is No Laptop Wednesday!</a:t>
            </a:r>
            <a:r>
              <a:rPr lang="en-US" sz="2800">
                <a:solidFill>
                  <a:schemeClr val="accent1">
                    <a:lumMod val="20000"/>
                    <a:lumOff val="80000"/>
                  </a:schemeClr>
                </a:solidFill>
              </a:rPr>
              <a:t> 🙅‍♂️💻🎉🔥</a:t>
            </a:r>
            <a:br>
              <a:rPr lang="en-US" sz="2800">
                <a:solidFill>
                  <a:schemeClr val="accent1">
                    <a:lumMod val="20000"/>
                    <a:lumOff val="80000"/>
                  </a:schemeClr>
                </a:solidFill>
              </a:rPr>
            </a:br>
            <a:br>
              <a:rPr lang="en-US" sz="2800" b="1"/>
            </a:br>
            <a:r>
              <a:rPr lang="en-US" sz="3600" b="1">
                <a:solidFill>
                  <a:srgbClr val="FF6DC6"/>
                </a:solidFill>
              </a:rPr>
              <a:t>WARMUP</a:t>
            </a:r>
            <a:br>
              <a:rPr lang="en-US" sz="3600" b="1">
                <a:solidFill>
                  <a:srgbClr val="FF6DC6"/>
                </a:solidFill>
              </a:rPr>
            </a:br>
            <a:r>
              <a:rPr lang="en-US" sz="2800">
                <a:solidFill>
                  <a:srgbClr val="FF6DC6"/>
                </a:solidFill>
              </a:rPr>
              <a:t>is it bad when programs crash?</a:t>
            </a:r>
            <a:br>
              <a:rPr lang="en-US" sz="2800">
                <a:solidFill>
                  <a:srgbClr val="FF6DC6"/>
                </a:solidFill>
              </a:rPr>
            </a:br>
            <a:br>
              <a:rPr lang="en-US" sz="2800"/>
            </a:br>
            <a:r>
              <a:rPr lang="en-US" sz="3600" b="1">
                <a:solidFill>
                  <a:schemeClr val="accent3">
                    <a:lumMod val="40000"/>
                    <a:lumOff val="60000"/>
                  </a:schemeClr>
                </a:solidFill>
              </a:rPr>
              <a:t>🌞🌞 </a:t>
            </a:r>
            <a:r>
              <a:rPr lang="en-US" sz="3600" b="1">
                <a:solidFill>
                  <a:srgbClr val="FDD63E"/>
                </a:solidFill>
              </a:rPr>
              <a:t>TODAY</a:t>
            </a:r>
            <a:br>
              <a:rPr lang="en-US" sz="3600" b="1">
                <a:solidFill>
                  <a:srgbClr val="FDD63E"/>
                </a:solidFill>
              </a:rPr>
            </a:br>
            <a:r>
              <a:rPr lang="en-US" sz="2800">
                <a:solidFill>
                  <a:srgbClr val="FDD63E"/>
                </a:solidFill>
              </a:rPr>
              <a:t>Fundamentals of Java Part 2 </a:t>
            </a:r>
            <a:endParaRPr lang="en-US" sz="3600" b="1">
              <a:solidFill>
                <a:srgbClr val="FDD63E"/>
              </a:solidFill>
            </a:endParaRPr>
          </a:p>
        </p:txBody>
      </p:sp>
    </p:spTree>
    <p:extLst>
      <p:ext uri="{BB962C8B-B14F-4D97-AF65-F5344CB8AC3E}">
        <p14:creationId xmlns:p14="http://schemas.microsoft.com/office/powerpoint/2010/main" val="989162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054893"/>
            <a:ext cx="8229600" cy="857250"/>
          </a:xfrm>
        </p:spPr>
        <p:txBody>
          <a:bodyPr/>
          <a:lstStyle/>
          <a:p>
            <a:r>
              <a:rPr lang="en-US" sz="4800"/>
              <a:t>Homework-00 was due in Gradescope two nights ago; if you didn't submit it yet, probably do that ASAP 🙂👍</a:t>
            </a:r>
          </a:p>
        </p:txBody>
      </p:sp>
    </p:spTree>
    <p:extLst>
      <p:ext uri="{BB962C8B-B14F-4D97-AF65-F5344CB8AC3E}">
        <p14:creationId xmlns:p14="http://schemas.microsoft.com/office/powerpoint/2010/main" val="3139416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50658"/>
            <a:ext cx="8229600" cy="4642184"/>
          </a:xfrm>
        </p:spPr>
        <p:txBody>
          <a:bodyPr/>
          <a:lstStyle/>
          <a:p>
            <a:r>
              <a:rPr lang="en-US" sz="2800"/>
              <a:t>Homework-01 will be harder than Homework-00; Homework-02 will be harder than Homework-01;</a:t>
            </a:r>
            <a:br>
              <a:rPr lang="en-US" sz="2800"/>
            </a:br>
            <a:r>
              <a:rPr lang="en-US" sz="2800"/>
              <a:t>and then hopefully we more or less plateau</a:t>
            </a:r>
            <a:br>
              <a:rPr lang="en-US" sz="2800"/>
            </a:br>
            <a:br>
              <a:rPr lang="en-US" sz="2800"/>
            </a:br>
            <a:r>
              <a:rPr lang="en-US" sz="2800"/>
              <a:t>(feel free to reach out with any questions about course difficulty 🙂👍)</a:t>
            </a:r>
          </a:p>
        </p:txBody>
      </p:sp>
    </p:spTree>
    <p:extLst>
      <p:ext uri="{BB962C8B-B14F-4D97-AF65-F5344CB8AC3E}">
        <p14:creationId xmlns:p14="http://schemas.microsoft.com/office/powerpoint/2010/main" val="237325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1099189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flow control</a:t>
            </a:r>
          </a:p>
        </p:txBody>
      </p:sp>
    </p:spTree>
    <p:extLst>
      <p:ext uri="{BB962C8B-B14F-4D97-AF65-F5344CB8AC3E}">
        <p14:creationId xmlns:p14="http://schemas.microsoft.com/office/powerpoint/2010/main" val="1755890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questions before we begin?</a:t>
            </a:r>
          </a:p>
        </p:txBody>
      </p:sp>
    </p:spTree>
    <p:extLst>
      <p:ext uri="{BB962C8B-B14F-4D97-AF65-F5344CB8AC3E}">
        <p14:creationId xmlns:p14="http://schemas.microsoft.com/office/powerpoint/2010/main" val="573414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42704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normAutofit fontScale="90000"/>
          </a:bodyPr>
          <a:lstStyle/>
          <a:p>
            <a:r>
              <a:rPr lang="en-US"/>
              <a:t>let's step through this program in our minds, and then in DrJava's debugger</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23946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413511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8644B2B9-4605-BD63-C78E-E9702AC50B6E}"/>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4976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2464293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(1/2)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 false;</a:t>
            </a:r>
            <a:r>
              <a:rPr lang="en-US"/>
              <a:t> crashes the program no matter what</a:t>
            </a:r>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solidFill>
                  <a:srgbClr val="0000FF"/>
                </a:solidFill>
                <a:latin typeface="Consolas"/>
              </a:rPr>
              <a:t>assert </a:t>
            </a:r>
            <a:r>
              <a:rPr lang="en-US">
                <a:latin typeface="Consolas"/>
              </a:rPr>
              <a:t>a &gt; 0.0;</a:t>
            </a:r>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assert </a:t>
            </a:r>
            <a:r>
              <a:rPr lang="en-US">
                <a:latin typeface="Consolas"/>
              </a:rPr>
              <a: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a:t>
            </a:r>
            <a:r>
              <a:rPr lang="en-US">
                <a:solidFill>
                  <a:srgbClr val="000080"/>
                </a:solidFill>
                <a:latin typeface="Consolas"/>
              </a:rPr>
              <a:t>System</a:t>
            </a:r>
            <a:r>
              <a:rPr lang="en-US">
                <a:solidFill>
                  <a:srgbClr val="000000"/>
                </a:solidFill>
                <a:latin typeface="Consolas"/>
              </a:rPr>
              <a:t>.out.println(hypotenuse);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8191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(2/2)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 asserts are actually disabled by default in Java, and  are ignored</a:t>
            </a:r>
          </a:p>
          <a:p>
            <a:pPr lvl="1"/>
            <a:r>
              <a:rPr lang="en-US" b="1"/>
              <a:t> DrJava enables them by default 🙂👍</a:t>
            </a:r>
          </a:p>
          <a:p>
            <a:pPr marL="0" indent="0">
              <a:buNone/>
            </a:pPr>
            <a:endParaRPr lang="en-US"/>
          </a:p>
        </p:txBody>
      </p:sp>
    </p:spTree>
    <p:extLst>
      <p:ext uri="{BB962C8B-B14F-4D97-AF65-F5344CB8AC3E}">
        <p14:creationId xmlns:p14="http://schemas.microsoft.com/office/powerpoint/2010/main" val="3419654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1020614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187446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15AFD098-6412-DF76-17F7-A7FBDB88BA66}"/>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187647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11051854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39D0D3E8-5BCE-6FDA-8B68-02C193C5E1F3}"/>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9120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521510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3085A490-B9A7-3B13-BFCB-C7BC529E87F7}"/>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38408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454D65D7-B838-4643-76FB-264E5BDEF76C}"/>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548A77F4-5694-3F6F-0959-26100B7475B3}"/>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16950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8991219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397756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37E0AC29-074E-DEF9-E2EE-365326EC5791}"/>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D16F2292-D27D-929A-7138-8D7C38D37381}"/>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7248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28213001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41D8F002-6578-C142-DF7E-FE097F2E8DBB}"/>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a:t>
            </a:r>
            <a:r>
              <a:rPr lang="en-US">
                <a:solidFill>
                  <a:srgbClr val="0000FF"/>
                </a:solidFill>
                <a:latin typeface="Consolas"/>
              </a:rPr>
              <a:t>true</a:t>
            </a:r>
            <a:r>
              <a:rPr lang="en-US">
                <a:latin typeface="Consolas"/>
              </a:rPr>
              <a:t>)</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7184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44F2513C-EA03-22DD-CE58-CC04ACF83984}"/>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numberOfSlots;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37440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built-in data types</a:t>
            </a:r>
          </a:p>
        </p:txBody>
      </p:sp>
    </p:spTree>
    <p:extLst>
      <p:ext uri="{BB962C8B-B14F-4D97-AF65-F5344CB8AC3E}">
        <p14:creationId xmlns:p14="http://schemas.microsoft.com/office/powerpoint/2010/main" val="4271167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35727898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 ... }</a:t>
            </a:r>
          </a:p>
        </p:txBody>
      </p:sp>
    </p:spTree>
    <p:extLst>
      <p:ext uri="{BB962C8B-B14F-4D97-AF65-F5344CB8AC3E}">
        <p14:creationId xmlns:p14="http://schemas.microsoft.com/office/powerpoint/2010/main" val="485173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CA6F332B-D6E6-4A6D-D707-244A3C439E39}"/>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00"/>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691A4FE5-0DB3-4D31-3CC2-532F8C1D59E2}"/>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find i here</a:t>
            </a:r>
          </a:p>
          <a:p>
            <a:pPr lvl="0"/>
            <a:r>
              <a:rPr lang="en-US">
                <a:latin typeface="Consolas"/>
              </a:rPr>
              <a:t>        </a:t>
            </a:r>
            <a:r>
              <a:rPr lang="en-US">
                <a:solidFill>
                  <a:srgbClr val="007B00"/>
                </a:solidFill>
                <a:latin typeface="Consolas"/>
              </a:rPr>
              <a:t>// you can find j here</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find i here</a:t>
            </a:r>
          </a:p>
          <a:p>
            <a:pPr lvl="0"/>
            <a:r>
              <a:rPr lang="en-US">
                <a:latin typeface="Consolas"/>
              </a:rPr>
              <a:t>    </a:t>
            </a:r>
            <a:r>
              <a:rPr lang="en-US">
                <a:solidFill>
                  <a:srgbClr val="007B00"/>
                </a:solidFill>
                <a:latin typeface="Consolas"/>
              </a:rPr>
              <a:t>// you can NOT find j here</a:t>
            </a:r>
          </a:p>
          <a:p>
            <a:pPr lvl="0"/>
            <a:r>
              <a:rPr lang="en-US">
                <a:solidFill>
                  <a:srgbClr val="000000"/>
                </a:solidFill>
                <a:latin typeface="Consolas"/>
              </a:rPr>
              <a:t>}</a:t>
            </a:r>
          </a:p>
        </p:txBody>
      </p:sp>
    </p:spTree>
    <p:extLst>
      <p:ext uri="{BB962C8B-B14F-4D97-AF65-F5344CB8AC3E}">
        <p14:creationId xmlns:p14="http://schemas.microsoft.com/office/powerpoint/2010/main" val="277911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27263483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(1/2)</a:t>
            </a:r>
          </a:p>
        </p:txBody>
      </p:sp>
      <p:sp>
        <p:nvSpPr>
          <p:cNvPr id="12" name="TextBox 11">
            <a:extLst>
              <a:ext uri="{FF2B5EF4-FFF2-40B4-BE49-F238E27FC236}">
                <a16:creationId xmlns:a16="http://schemas.microsoft.com/office/drawing/2014/main" id="{86ABDB60-724A-D512-250D-8E2F1A2D6740}"/>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cannot find symbol</a:t>
            </a:r>
          </a:p>
          <a:p>
            <a:pPr lvl="0"/>
            <a:r>
              <a:rPr lang="en-US">
                <a:highlight>
                  <a:srgbClr val="FFFF00"/>
                </a:highlight>
                <a:latin typeface="Consolas"/>
              </a:rPr>
              <a:t>  symbol:   variable foo</a:t>
            </a:r>
          </a:p>
          <a:p>
            <a:pPr lvl="0"/>
            <a:r>
              <a:rPr lang="en-US">
                <a:highlight>
                  <a:srgbClr val="FFFF00"/>
                </a:highlight>
                <a:latin typeface="Consolas"/>
              </a:rPr>
              <a:t>  location: class Main</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System</a:t>
            </a:r>
            <a:r>
              <a:rPr lang="en-US">
                <a:highlight>
                  <a:srgbClr val="FFFF00"/>
                </a:highlight>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42315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(2/2)</a:t>
            </a:r>
          </a:p>
        </p:txBody>
      </p:sp>
      <p:sp>
        <p:nvSpPr>
          <p:cNvPr id="3" name="TextBox 2">
            <a:extLst>
              <a:ext uri="{FF2B5EF4-FFF2-40B4-BE49-F238E27FC236}">
                <a16:creationId xmlns:a16="http://schemas.microsoft.com/office/drawing/2014/main" id="{0A6B0F70-6457-E5A2-6E66-C27DFD362223}"/>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9141713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(1/2)</a:t>
            </a:r>
          </a:p>
        </p:txBody>
      </p:sp>
      <p:sp>
        <p:nvSpPr>
          <p:cNvPr id="4" name="TextBox 3">
            <a:extLst>
              <a:ext uri="{FF2B5EF4-FFF2-40B4-BE49-F238E27FC236}">
                <a16:creationId xmlns:a16="http://schemas.microsoft.com/office/drawing/2014/main" id="{CCEA3FBD-1760-F578-B774-0450D6F7A5D3}"/>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variable foo is already defined in method main(java.lang.String[])</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9157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(2/2)</a:t>
            </a:r>
          </a:p>
        </p:txBody>
      </p:sp>
      <p:sp>
        <p:nvSpPr>
          <p:cNvPr id="5" name="TextBox 4">
            <a:extLst>
              <a:ext uri="{FF2B5EF4-FFF2-40B4-BE49-F238E27FC236}">
                <a16:creationId xmlns:a16="http://schemas.microsoft.com/office/drawing/2014/main" id="{8DD56051-7080-6583-DFD6-640D397933C6}"/>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4389171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35535062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and newlines</a:t>
            </a:r>
          </a:p>
          <a:p>
            <a:pPr lvl="0"/>
            <a:r>
              <a:rPr lang="en-US" sz="1600"/>
              <a:t>🐍 Python does care about whitespace (indentation </a:t>
            </a:r>
            <a:r>
              <a:rPr lang="en-US" sz="1600" i="1"/>
              <a:t>changes what code does</a:t>
            </a:r>
            <a:r>
              <a:rPr lang="en-US" sz="1600"/>
              <a:t>)</a:t>
            </a:r>
          </a:p>
          <a:p>
            <a:pPr lvl="0"/>
            <a:r>
              <a:rPr lang="en-US" sz="1600"/>
              <a:t>Java does NOT care about whitespace</a:t>
            </a:r>
          </a:p>
          <a:p>
            <a:pPr lvl="1"/>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carefully indent your scopes (and make sure your curly braces line up)</a:t>
            </a:r>
          </a:p>
          <a:p>
            <a:pPr lvl="3"/>
            <a:r>
              <a:rPr lang="en-US" sz="1600">
                <a:solidFill>
                  <a:schemeClr val="accent2"/>
                </a:solidFill>
              </a:rPr>
              <a:t>✨ DrJava can do this for you! no excuses!</a:t>
            </a:r>
          </a:p>
        </p:txBody>
      </p:sp>
      <p:graphicFrame>
        <p:nvGraphicFramePr>
          <p:cNvPr id="13" name="Table 7">
            <a:extLst>
              <a:ext uri="{FF2B5EF4-FFF2-40B4-BE49-F238E27FC236}">
                <a16:creationId xmlns:a16="http://schemas.microsoft.com/office/drawing/2014/main" id="{CB6445AD-460C-C05D-E08C-080064744DDE}"/>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5276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primitive data types</a:t>
            </a:r>
          </a:p>
        </p:txBody>
      </p:sp>
    </p:spTree>
    <p:extLst>
      <p:ext uri="{BB962C8B-B14F-4D97-AF65-F5344CB8AC3E}">
        <p14:creationId xmlns:p14="http://schemas.microsoft.com/office/powerpoint/2010/main" val="24809574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a:xfrm>
            <a:off x="457200" y="2143125"/>
            <a:ext cx="8229600" cy="857250"/>
          </a:xfrm>
        </p:spPr>
        <p:txBody>
          <a:bodyPr/>
          <a:lstStyle/>
          <a:p>
            <a:r>
              <a:rPr lang="en-US"/>
              <a:t>exceptions to scope being the same as curly braces</a:t>
            </a:r>
          </a:p>
        </p:txBody>
      </p:sp>
    </p:spTree>
    <p:extLst>
      <p:ext uri="{BB962C8B-B14F-4D97-AF65-F5344CB8AC3E}">
        <p14:creationId xmlns:p14="http://schemas.microsoft.com/office/powerpoint/2010/main" val="42483578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27288"/>
            <a:ext cx="8229600" cy="3416320"/>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Error:</a:t>
            </a:r>
            <a:r>
              <a:rPr lang="en-US">
                <a:highlight>
                  <a:srgbClr val="FFFF00"/>
                </a:highlight>
                <a:latin typeface="Consolas"/>
              </a:rPr>
              <a:t> cannot find symbol</a:t>
            </a:r>
          </a:p>
          <a:p>
            <a:r>
              <a:rPr lang="en-US">
                <a:highlight>
                  <a:srgbClr val="FFFF00"/>
                </a:highlight>
                <a:latin typeface="Consolas"/>
              </a:rPr>
              <a:t>  symbol:   variable i</a:t>
            </a:r>
          </a:p>
          <a:p>
            <a:r>
              <a:rPr lang="en-US">
                <a:highlight>
                  <a:srgbClr val="FFFF00"/>
                </a:highlight>
                <a:latin typeface="Consolas"/>
              </a:rPr>
              <a:t>  location: class Main</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System</a:t>
            </a:r>
            <a:r>
              <a:rPr lang="nn-NO">
                <a:highlight>
                  <a:srgbClr val="FFFF00"/>
                </a:highlight>
                <a:latin typeface="Consolas"/>
              </a:rPr>
              <a:t>.out.println(i);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22400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56E5678-1212-269B-1D67-0FFA5070EE31}"/>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3765797B-2313-0AC3-4C88-87D65D1C721B}"/>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9D9A8F64-F4CA-A477-E493-170EF1C5C258}"/>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42618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22D2297C-A9BC-98A6-87B5-C467F238A6CE}"/>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BB63617-5C12-EEBC-6C25-4197EBA77E9E}"/>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2852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let's do the homework</a:t>
            </a:r>
            <a:br>
              <a:rPr lang="en-US"/>
            </a:br>
            <a:r>
              <a:rPr lang="en-US" sz="3200"/>
              <a:t>(including infinite loop example)</a:t>
            </a:r>
            <a:endParaRPr lang="en-US"/>
          </a:p>
        </p:txBody>
      </p:sp>
    </p:spTree>
    <p:extLst>
      <p:ext uri="{BB962C8B-B14F-4D97-AF65-F5344CB8AC3E}">
        <p14:creationId xmlns:p14="http://schemas.microsoft.com/office/powerpoint/2010/main" val="2474929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0"/>
            <a:ext cx="8229600" cy="5143500"/>
          </a:xfrm>
        </p:spPr>
        <p:txBody>
          <a:bodyPr/>
          <a:lstStyle/>
          <a:p>
            <a:pPr algn="l"/>
            <a:r>
              <a:rPr lang="en-US" sz="3200" b="1">
                <a:solidFill>
                  <a:srgbClr val="26C9FD"/>
                </a:solidFill>
              </a:rPr>
              <a:t>ANNOUNCEMENTS</a:t>
            </a:r>
            <a:br>
              <a:rPr lang="en-US" sz="4000" b="1">
                <a:solidFill>
                  <a:srgbClr val="26C9FD"/>
                </a:solidFill>
              </a:rPr>
            </a:br>
            <a:r>
              <a:rPr lang="en-US" sz="1800" b="1">
                <a:solidFill>
                  <a:srgbClr val="FF0000"/>
                </a:solidFill>
                <a:latin typeface="+mj-lt"/>
              </a:rPr>
              <a:t>hexDigitSum</a:t>
            </a:r>
            <a:r>
              <a:rPr lang="en-US" sz="1800">
                <a:solidFill>
                  <a:srgbClr val="FF0000"/>
                </a:solidFill>
              </a:rPr>
              <a:t> CORRECTION -- don't print error message and return;</a:t>
            </a:r>
            <a:br>
              <a:rPr lang="en-US" sz="1800">
                <a:solidFill>
                  <a:srgbClr val="FF0000"/>
                </a:solidFill>
              </a:rPr>
            </a:br>
            <a:r>
              <a:rPr lang="en-US" sz="1800">
                <a:solidFill>
                  <a:srgbClr val="FF0000"/>
                </a:solidFill>
              </a:rPr>
              <a:t>instead, just crash using an </a:t>
            </a:r>
            <a:r>
              <a:rPr lang="en-US" sz="1800" b="1">
                <a:solidFill>
                  <a:srgbClr val="FF0000"/>
                </a:solidFill>
                <a:latin typeface="+mj-lt"/>
              </a:rPr>
              <a:t>assert false;</a:t>
            </a:r>
            <a:r>
              <a:rPr lang="en-US" sz="1800" b="1">
                <a:solidFill>
                  <a:srgbClr val="26C9FD"/>
                </a:solidFill>
                <a:latin typeface="+mj-lt"/>
              </a:rPr>
              <a:t> 🙂👍</a:t>
            </a:r>
            <a:br>
              <a:rPr lang="en-US" sz="1800">
                <a:solidFill>
                  <a:srgbClr val="26C9FD"/>
                </a:solidFill>
              </a:rPr>
            </a:br>
            <a:r>
              <a:rPr lang="en-US" sz="1800">
                <a:solidFill>
                  <a:srgbClr val="26C9FD"/>
                </a:solidFill>
              </a:rPr>
              <a:t>today is </a:t>
            </a:r>
            <a:r>
              <a:rPr lang="en-US" sz="1800" b="1">
                <a:solidFill>
                  <a:srgbClr val="26C9FD"/>
                </a:solidFill>
              </a:rPr>
              <a:t>Fun Friday</a:t>
            </a:r>
            <a:r>
              <a:rPr lang="en-US" sz="1800">
                <a:solidFill>
                  <a:srgbClr val="26C9FD"/>
                </a:solidFill>
              </a:rPr>
              <a:t>!</a:t>
            </a:r>
            <a:r>
              <a:rPr lang="en-US" sz="1800">
                <a:solidFill>
                  <a:schemeClr val="accent1">
                    <a:lumMod val="20000"/>
                    <a:lumOff val="80000"/>
                  </a:schemeClr>
                </a:solidFill>
              </a:rPr>
              <a:t> 🎉🎉🎉🔥🚨🚨</a:t>
            </a:r>
            <a:br>
              <a:rPr lang="en-US" sz="3200">
                <a:solidFill>
                  <a:schemeClr val="accent1">
                    <a:lumMod val="20000"/>
                    <a:lumOff val="80000"/>
                  </a:schemeClr>
                </a:solidFill>
              </a:rPr>
            </a:br>
            <a:br>
              <a:rPr lang="en-US" sz="3200">
                <a:solidFill>
                  <a:schemeClr val="accent1">
                    <a:lumMod val="20000"/>
                    <a:lumOff val="80000"/>
                  </a:schemeClr>
                </a:solidFill>
              </a:rPr>
            </a:br>
            <a:br>
              <a:rPr lang="en-US" sz="2800" b="1"/>
            </a:br>
            <a:r>
              <a:rPr lang="en-US" sz="2800" b="1">
                <a:solidFill>
                  <a:srgbClr val="FF6DC6"/>
                </a:solidFill>
              </a:rPr>
              <a:t>WARMUP</a:t>
            </a:r>
            <a:br>
              <a:rPr lang="en-US" sz="3600" b="1">
                <a:solidFill>
                  <a:srgbClr val="FF6DC6"/>
                </a:solidFill>
              </a:rPr>
            </a:br>
            <a:r>
              <a:rPr lang="en-US" sz="1800">
                <a:solidFill>
                  <a:srgbClr val="FF6DC6"/>
                </a:solidFill>
              </a:rPr>
              <a:t>compress this code!</a:t>
            </a:r>
            <a:br>
              <a:rPr lang="en-US" sz="2800">
                <a:solidFill>
                  <a:srgbClr val="FF6DC6"/>
                </a:solidFill>
              </a:rPr>
            </a:br>
            <a:br>
              <a:rPr lang="en-US" sz="2800">
                <a:solidFill>
                  <a:srgbClr val="FF6DC6"/>
                </a:solidFill>
              </a:rPr>
            </a:br>
            <a:br>
              <a:rPr lang="en-US" sz="2800"/>
            </a:br>
            <a:r>
              <a:rPr lang="en-US" sz="2800" b="1">
                <a:solidFill>
                  <a:srgbClr val="FDD63E"/>
                </a:solidFill>
              </a:rPr>
              <a:t>🙆‍♂️ TODAY </a:t>
            </a:r>
            <a:br>
              <a:rPr lang="en-US" sz="3600" b="1">
                <a:solidFill>
                  <a:srgbClr val="FDD63E"/>
                </a:solidFill>
              </a:rPr>
            </a:br>
            <a:r>
              <a:rPr lang="en-US" sz="1800">
                <a:solidFill>
                  <a:srgbClr val="FDD63E"/>
                </a:solidFill>
              </a:rPr>
              <a:t>goto and big O notation </a:t>
            </a:r>
            <a:endParaRPr lang="en-US" sz="3600" b="1">
              <a:solidFill>
                <a:srgbClr val="FDD63E"/>
              </a:solidFill>
            </a:endParaRPr>
          </a:p>
        </p:txBody>
      </p:sp>
      <p:sp>
        <p:nvSpPr>
          <p:cNvPr id="5" name="TextBox 4">
            <a:extLst>
              <a:ext uri="{FF2B5EF4-FFF2-40B4-BE49-F238E27FC236}">
                <a16:creationId xmlns:a16="http://schemas.microsoft.com/office/drawing/2014/main" id="{2F8B2AD3-7147-D41A-8BBC-878494B035D6}"/>
              </a:ext>
            </a:extLst>
          </p:cNvPr>
          <p:cNvSpPr txBox="1"/>
          <p:nvPr/>
        </p:nvSpPr>
        <p:spPr>
          <a:xfrm>
            <a:off x="3054626" y="1758702"/>
            <a:ext cx="4267199" cy="2554545"/>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boolean</a:t>
            </a:r>
            <a:r>
              <a:rPr lang="en-US" sz="1600">
                <a:latin typeface="Consolas" panose="020B0609020204030204" pitchFamily="49" charset="0"/>
                <a:cs typeface="Consolas" panose="020B0609020204030204" pitchFamily="49" charset="0"/>
              </a:rPr>
              <a:t> isEven;</a:t>
            </a: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true;</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else</a:t>
            </a: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a:t>
            </a:r>
            <a:r>
              <a:rPr lang="en-US" sz="1600">
                <a:solidFill>
                  <a:srgbClr val="0000FF"/>
                </a:solidFill>
                <a:latin typeface="Consolas" panose="020B0609020204030204" pitchFamily="49" charset="0"/>
                <a:cs typeface="Consolas" panose="020B0609020204030204" pitchFamily="49" charset="0"/>
              </a:rPr>
              <a:t>false</a:t>
            </a:r>
            <a:r>
              <a:rPr lang="en-US" sz="1600">
                <a:latin typeface="Consolas" panose="020B0609020204030204" pitchFamily="49" charset="0"/>
                <a:cs typeface="Consolas" panose="020B0609020204030204" pitchFamily="49" charset="0"/>
              </a:rPr>
              <a:t>;</a:t>
            </a:r>
          </a:p>
          <a:p>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(isEven) {</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423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8800"/>
              <a:t>homework hints</a:t>
            </a:r>
          </a:p>
        </p:txBody>
      </p:sp>
    </p:spTree>
    <p:extLst>
      <p:ext uri="{BB962C8B-B14F-4D97-AF65-F5344CB8AC3E}">
        <p14:creationId xmlns:p14="http://schemas.microsoft.com/office/powerpoint/2010/main" val="22649513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(1/2)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dirty="0">
                <a:solidFill>
                  <a:srgbClr val="0000FF"/>
                </a:solidFill>
                <a:latin typeface="+mj-lt"/>
              </a:rPr>
              <a:t>char</a:t>
            </a:r>
            <a:r>
              <a:rPr lang="en-US" dirty="0">
                <a:solidFill>
                  <a:srgbClr val="0000FF"/>
                </a:solidFill>
              </a:rPr>
              <a:t> </a:t>
            </a:r>
            <a:r>
              <a:rPr lang="en-US" dirty="0"/>
              <a:t>is an integer type!</a:t>
            </a:r>
            <a:endParaRPr lang="en-US" dirty="0">
              <a:solidFill>
                <a:srgbClr val="0000FF"/>
              </a:solidFill>
            </a:endParaRPr>
          </a:p>
          <a:p>
            <a:pPr lvl="1"/>
            <a:r>
              <a:rPr lang="en-US" dirty="0">
                <a:solidFill>
                  <a:srgbClr val="007B00"/>
                </a:solidFill>
                <a:latin typeface="+mj-lt"/>
              </a:rPr>
              <a:t>// char c</a:t>
            </a:r>
          </a:p>
          <a:p>
            <a:pPr lvl="1"/>
            <a:r>
              <a:rPr lang="en-US" strike="sngStrike" dirty="0">
                <a:solidFill>
                  <a:srgbClr val="FF0000"/>
                </a:solidFill>
                <a:latin typeface="+mj-lt"/>
              </a:rPr>
              <a:t>48 &lt;= c</a:t>
            </a:r>
          </a:p>
          <a:p>
            <a:pPr lvl="1"/>
            <a:r>
              <a:rPr kumimoji="0" lang="en-US" sz="1800" b="0" i="0" u="none" strike="noStrike" kern="1200" cap="none" spc="0" normalizeH="0" baseline="0" noProof="0" dirty="0">
                <a:ln>
                  <a:noFill/>
                </a:ln>
                <a:solidFill>
                  <a:srgbClr val="FF00FF"/>
                </a:solidFill>
                <a:effectLst/>
                <a:uLnTx/>
                <a:uFillTx/>
                <a:latin typeface="Consolas"/>
                <a:ea typeface="Segoe UI Emoji" panose="020B0502040204020203" pitchFamily="34" charset="0"/>
                <a:cs typeface="+mn-cs"/>
              </a:rPr>
              <a:t>'0'</a:t>
            </a:r>
            <a:r>
              <a:rPr lang="en-US" dirty="0">
                <a:latin typeface="+mj-lt"/>
              </a:rPr>
              <a:t> &lt;= c</a:t>
            </a:r>
            <a:endParaRPr lang="en-US" dirty="0"/>
          </a:p>
          <a:p>
            <a:r>
              <a:rPr lang="en-US" dirty="0"/>
              <a:t>we have ✨Documentation✨ linked on the website! (it's really good!)</a:t>
            </a:r>
          </a:p>
          <a:p>
            <a:pPr lvl="1"/>
            <a:r>
              <a:rPr lang="en-US" strike="sngStrike" dirty="0">
                <a:solidFill>
                  <a:srgbClr val="FF0000"/>
                </a:solidFill>
                <a:latin typeface="+mj-lt"/>
              </a:rPr>
              <a:t>for (char c : </a:t>
            </a:r>
            <a:r>
              <a:rPr lang="en-US" strike="sngStrike" dirty="0" err="1">
                <a:solidFill>
                  <a:srgbClr val="FF0000"/>
                </a:solidFill>
                <a:latin typeface="+mj-lt"/>
              </a:rPr>
              <a:t>string.toCharArray</a:t>
            </a:r>
            <a:r>
              <a:rPr lang="en-US" strike="sngStrike" dirty="0">
                <a:solidFill>
                  <a:srgbClr val="FF0000"/>
                </a:solidFill>
                <a:latin typeface="+mj-lt"/>
              </a:rPr>
              <a:t>()) {</a:t>
            </a:r>
          </a:p>
          <a:p>
            <a:pPr lvl="1"/>
            <a:r>
              <a:rPr kumimoji="0" lang="en-US" sz="1800" b="0" i="0" u="none" strike="noStrike" kern="1200" cap="none" spc="0" normalizeH="0" baseline="0" noProof="0" dirty="0">
                <a:ln>
                  <a:noFill/>
                </a:ln>
                <a:solidFill>
                  <a:srgbClr val="0000FF"/>
                </a:solidFill>
                <a:effectLst/>
                <a:uLnTx/>
                <a:uFillTx/>
                <a:latin typeface="Consolas"/>
                <a:ea typeface="Segoe UI Emoji" panose="020B0502040204020203" pitchFamily="34" charset="0"/>
                <a:cs typeface="+mn-cs"/>
              </a:rPr>
              <a:t>for</a:t>
            </a:r>
            <a:r>
              <a:rPr kumimoji="0" lang="en-US" sz="1800" b="0" i="0" u="none" strike="noStrike" kern="1200" cap="none" spc="0" normalizeH="0" baseline="0" noProof="0" dirty="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dirty="0">
                <a:ln>
                  <a:noFill/>
                </a:ln>
                <a:solidFill>
                  <a:srgbClr val="0000FF"/>
                </a:solidFill>
                <a:effectLst/>
                <a:uLnTx/>
                <a:uFillTx/>
                <a:latin typeface="Consolas"/>
                <a:ea typeface="Segoe UI Emoji" panose="020B0502040204020203" pitchFamily="34" charset="0"/>
                <a:cs typeface="+mn-cs"/>
              </a:rPr>
              <a:t>int</a:t>
            </a:r>
            <a:r>
              <a:rPr kumimoji="0" lang="en-US" sz="1800" b="0" i="0" u="none" strike="noStrike" kern="1200" cap="none" spc="0" normalizeH="0" baseline="0" noProof="0" dirty="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dirty="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dirty="0">
                <a:ln>
                  <a:noFill/>
                </a:ln>
                <a:effectLst/>
                <a:uLnTx/>
                <a:uFillTx/>
                <a:latin typeface="Consolas"/>
                <a:ea typeface="Segoe UI Emoji" panose="020B0502040204020203" pitchFamily="34" charset="0"/>
                <a:cs typeface="+mn-cs"/>
              </a:rPr>
              <a:t> = 0; </a:t>
            </a:r>
            <a:r>
              <a:rPr kumimoji="0" lang="en-US" sz="1800" b="0" i="0" u="none" strike="noStrike" kern="1200" cap="none" spc="0" normalizeH="0" baseline="0" noProof="0" dirty="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dirty="0">
                <a:ln>
                  <a:noFill/>
                </a:ln>
                <a:effectLst/>
                <a:uLnTx/>
                <a:uFillTx/>
                <a:latin typeface="Consolas"/>
                <a:ea typeface="Segoe UI Emoji" panose="020B0502040204020203" pitchFamily="34" charset="0"/>
                <a:cs typeface="+mn-cs"/>
              </a:rPr>
              <a:t> &lt; </a:t>
            </a:r>
            <a:r>
              <a:rPr kumimoji="0" lang="en-US" sz="1800" b="0" i="0" u="none" strike="noStrike" kern="1200" cap="none" spc="0" normalizeH="0" baseline="0" noProof="0" dirty="0" err="1">
                <a:ln>
                  <a:noFill/>
                </a:ln>
                <a:effectLst/>
                <a:uLnTx/>
                <a:uFillTx/>
                <a:latin typeface="Consolas"/>
                <a:ea typeface="Segoe UI Emoji" panose="020B0502040204020203" pitchFamily="34" charset="0"/>
                <a:cs typeface="+mn-cs"/>
              </a:rPr>
              <a:t>string.length</a:t>
            </a:r>
            <a:r>
              <a:rPr kumimoji="0" lang="en-US" sz="1800" b="0" i="0" u="none" strike="noStrike" kern="1200" cap="none" spc="0" normalizeH="0" baseline="0" noProof="0" dirty="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dirty="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dirty="0">
                <a:ln>
                  <a:noFill/>
                </a:ln>
                <a:effectLst/>
                <a:uLnTx/>
                <a:uFillTx/>
                <a:latin typeface="Consolas"/>
                <a:ea typeface="Segoe UI Emoji" panose="020B0502040204020203" pitchFamily="34" charset="0"/>
                <a:cs typeface="+mn-cs"/>
              </a:rPr>
              <a:t>) {</a:t>
            </a:r>
          </a:p>
          <a:p>
            <a:pPr lvl="2"/>
            <a:r>
              <a:rPr lang="en-US" dirty="0">
                <a:solidFill>
                  <a:srgbClr val="0000FF"/>
                </a:solidFill>
                <a:latin typeface="Consolas"/>
              </a:rPr>
              <a:t>char</a:t>
            </a:r>
            <a:r>
              <a:rPr lang="en-US" dirty="0">
                <a:latin typeface="Consolas"/>
              </a:rPr>
              <a:t> c = </a:t>
            </a:r>
            <a:r>
              <a:rPr lang="en-US" dirty="0" err="1">
                <a:latin typeface="Consolas"/>
              </a:rPr>
              <a:t>string.charAt</a:t>
            </a:r>
            <a:r>
              <a:rPr lang="en-US" dirty="0">
                <a:latin typeface="Consolas"/>
              </a:rPr>
              <a:t>(</a:t>
            </a:r>
            <a:r>
              <a:rPr lang="en-US" dirty="0" err="1">
                <a:latin typeface="Consolas"/>
              </a:rPr>
              <a:t>i</a:t>
            </a:r>
            <a:r>
              <a:rPr lang="en-US" dirty="0">
                <a:latin typeface="Consolas"/>
              </a:rPr>
              <a:t>);</a:t>
            </a:r>
          </a:p>
          <a:p>
            <a:pPr lvl="1"/>
            <a:r>
              <a:rPr kumimoji="0" lang="en-US" sz="1800" b="0" i="0" u="none" strike="noStrike" kern="1200" cap="none" spc="0" normalizeH="0" baseline="0" noProof="0" dirty="0">
                <a:ln>
                  <a:noFill/>
                </a:ln>
                <a:solidFill>
                  <a:srgbClr val="007B00"/>
                </a:solidFill>
                <a:effectLst/>
                <a:uLnTx/>
                <a:uFillTx/>
                <a:latin typeface="Consolas" panose="020B0609020204030204" pitchFamily="49" charset="0"/>
                <a:ea typeface="Segoe UI Emoji" panose="020B0502040204020203" pitchFamily="34" charset="0"/>
                <a:cs typeface="+mn-cs"/>
              </a:rPr>
              <a:t>// </a:t>
            </a:r>
            <a:r>
              <a:rPr kumimoji="0" lang="en-US" sz="1800" b="0" i="0" u="none" strike="noStrike" kern="1200" cap="none" spc="0" normalizeH="0" baseline="0" noProof="0" dirty="0" err="1">
                <a:ln>
                  <a:noFill/>
                </a:ln>
                <a:solidFill>
                  <a:srgbClr val="007B00"/>
                </a:solidFill>
                <a:effectLst/>
                <a:uLnTx/>
                <a:uFillTx/>
                <a:latin typeface="Consolas" panose="020B0609020204030204" pitchFamily="49" charset="0"/>
                <a:ea typeface="Segoe UI Emoji" panose="020B0502040204020203" pitchFamily="34" charset="0"/>
                <a:cs typeface="+mn-cs"/>
              </a:rPr>
              <a:t>i</a:t>
            </a:r>
            <a:r>
              <a:rPr kumimoji="0" lang="en-US" sz="1800" b="0" i="0" u="none" strike="noStrike" kern="1200" cap="none" spc="0" normalizeH="0" baseline="0" noProof="0" dirty="0">
                <a:ln>
                  <a:noFill/>
                </a:ln>
                <a:solidFill>
                  <a:srgbClr val="007B00"/>
                </a:solidFill>
                <a:effectLst/>
                <a:uLnTx/>
                <a:uFillTx/>
                <a:latin typeface="Consolas" panose="020B0609020204030204" pitchFamily="49" charset="0"/>
                <a:ea typeface="Segoe UI Emoji" panose="020B0502040204020203" pitchFamily="34" charset="0"/>
                <a:cs typeface="+mn-cs"/>
              </a:rPr>
              <a:t> know it's more typing but you'll thank me (much) later</a:t>
            </a:r>
            <a:r>
              <a:rPr lang="en-US" dirty="0">
                <a:solidFill>
                  <a:srgbClr val="007B00"/>
                </a:solidFill>
                <a:latin typeface="Consolas"/>
              </a:rPr>
              <a:t> </a:t>
            </a:r>
            <a:endParaRPr lang="en-US" dirty="0">
              <a:solidFill>
                <a:srgbClr val="007B00"/>
              </a:solidFill>
            </a:endParaRPr>
          </a:p>
          <a:p>
            <a:r>
              <a:rPr lang="en-US" dirty="0"/>
              <a:t>the starter code has ✨Examples✨ (they're relevant!)</a:t>
            </a:r>
          </a:p>
          <a:p>
            <a:pPr marL="342886" lvl="1" indent="0">
              <a:buNone/>
            </a:pPr>
            <a:endParaRPr lang="en-US" dirty="0"/>
          </a:p>
        </p:txBody>
      </p:sp>
    </p:spTree>
    <p:extLst>
      <p:ext uri="{BB962C8B-B14F-4D97-AF65-F5344CB8AC3E}">
        <p14:creationId xmlns:p14="http://schemas.microsoft.com/office/powerpoint/2010/main" val="12467141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(2/2)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t>if you get a weird </a:t>
            </a:r>
            <a:r>
              <a:rPr lang="en-US" b="1" i="0">
                <a:effectLst/>
                <a:latin typeface="+mj-lt"/>
              </a:rPr>
              <a:t>"illegal start of expression"</a:t>
            </a:r>
            <a:r>
              <a:rPr lang="en-US" b="0" i="0">
                <a:effectLst/>
              </a:rPr>
              <a:t> compiler error...</a:t>
            </a:r>
          </a:p>
          <a:p>
            <a:pPr lvl="1"/>
            <a:r>
              <a:rPr lang="en-US"/>
              <a:t>highlight your code and press Tab!</a:t>
            </a:r>
          </a:p>
          <a:p>
            <a:pPr lvl="2"/>
            <a:r>
              <a:rPr lang="en-US" b="0" i="0">
                <a:effectLst/>
              </a:rPr>
              <a:t>you're probably missing a curly brace somewhere above the error</a:t>
            </a:r>
            <a:endParaRPr lang="en-US"/>
          </a:p>
          <a:p>
            <a:pPr marL="342886" lvl="1" indent="0">
              <a:buNone/>
            </a:pPr>
            <a:endParaRPr lang="en-US"/>
          </a:p>
        </p:txBody>
      </p:sp>
      <p:sp>
        <p:nvSpPr>
          <p:cNvPr id="6" name="TextBox 5">
            <a:extLst>
              <a:ext uri="{FF2B5EF4-FFF2-40B4-BE49-F238E27FC236}">
                <a16:creationId xmlns:a16="http://schemas.microsoft.com/office/drawing/2014/main" id="{13805A68-54D9-8CAA-F9CA-4C61A8F43A85}"/>
              </a:ext>
            </a:extLst>
          </p:cNvPr>
          <p:cNvSpPr txBox="1"/>
          <p:nvPr/>
        </p:nvSpPr>
        <p:spPr>
          <a:xfrm>
            <a:off x="1109869" y="2058395"/>
            <a:ext cx="6924261" cy="3162404"/>
          </a:xfrm>
          <a:prstGeom prst="rect">
            <a:avLst/>
          </a:prstGeom>
          <a:solidFill>
            <a:schemeClr val="bg1"/>
          </a:solidFill>
          <a:ln>
            <a:solidFill>
              <a:schemeClr val="tx1"/>
            </a:solidFill>
          </a:ln>
        </p:spPr>
        <p:txBody>
          <a:bodyPr wrap="square" rtlCol="0">
            <a:spAutoFit/>
          </a:bodyPr>
          <a:lstStyle/>
          <a:p>
            <a:r>
              <a:rPr lang="en-US" sz="1050">
                <a:latin typeface="Consolas" panose="020B0609020204030204" pitchFamily="49" charset="0"/>
                <a:cs typeface="Consolas" panose="020B0609020204030204" pitchFamily="49" charset="0"/>
              </a:rPr>
              <a:t>import java.util.*;</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class Main {</a:t>
            </a:r>
          </a:p>
          <a:p>
            <a:r>
              <a:rPr lang="en-US" sz="1050">
                <a:latin typeface="Consolas" panose="020B0609020204030204" pitchFamily="49" charset="0"/>
                <a:cs typeface="Consolas" panose="020B0609020204030204" pitchFamily="49" charset="0"/>
              </a:rPr>
              <a:t>    // returns the length of the hypotenuse of right triangle with legs of lengths a and b</a:t>
            </a:r>
          </a:p>
          <a:p>
            <a:r>
              <a:rPr lang="en-US" sz="1050">
                <a:latin typeface="Consolas" panose="020B0609020204030204" pitchFamily="49" charset="0"/>
                <a:cs typeface="Consolas" panose="020B0609020204030204" pitchFamily="49" charset="0"/>
              </a:rPr>
              <a:t>    static double pythagoreanTheorem(double a, double b) {</a:t>
            </a:r>
          </a:p>
          <a:p>
            <a:r>
              <a:rPr lang="en-US" sz="1050">
                <a:latin typeface="Consolas" panose="020B0609020204030204" pitchFamily="49" charset="0"/>
                <a:cs typeface="Consolas" panose="020B0609020204030204" pitchFamily="49" charset="0"/>
              </a:rPr>
              <a:t>        return Math.sqrt(a * a + b * b);</a:t>
            </a:r>
          </a:p>
          <a:p>
            <a:r>
              <a:rPr lang="en-US" sz="1050">
                <a:latin typeface="Consolas" panose="020B0609020204030204" pitchFamily="49" charset="0"/>
                <a:cs typeface="Consolas" panose="020B0609020204030204" pitchFamily="49" charset="0"/>
              </a:rPr>
              <a:t>    </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    // returns whether n is prime</a:t>
            </a:r>
          </a:p>
          <a:p>
            <a:r>
              <a:rPr lang="en-US" sz="1050">
                <a:highlight>
                  <a:srgbClr val="FFFF00"/>
                </a:highlight>
                <a:latin typeface="Consolas" panose="020B0609020204030204" pitchFamily="49" charset="0"/>
                <a:cs typeface="Consolas" panose="020B0609020204030204" pitchFamily="49" charset="0"/>
              </a:rPr>
              <a:t>    static boolean isPrime(int n) {</a:t>
            </a:r>
          </a:p>
          <a:p>
            <a:r>
              <a:rPr lang="en-US" sz="1050">
                <a:latin typeface="Consolas" panose="020B0609020204030204" pitchFamily="49" charset="0"/>
                <a:cs typeface="Consolas" panose="020B0609020204030204" pitchFamily="49" charset="0"/>
              </a:rPr>
              <a:t>        if (n &lt; 2) { return false; }</a:t>
            </a:r>
          </a:p>
          <a:p>
            <a:r>
              <a:rPr lang="en-US" sz="1050">
                <a:latin typeface="Consolas" panose="020B0609020204030204" pitchFamily="49" charset="0"/>
                <a:cs typeface="Consolas" panose="020B0609020204030204" pitchFamily="49" charset="0"/>
              </a:rPr>
              <a:t>        for (int i = 2; i &lt; n / 2; ++i) {</a:t>
            </a:r>
          </a:p>
          <a:p>
            <a:r>
              <a:rPr lang="en-US" sz="1050">
                <a:latin typeface="Consolas" panose="020B0609020204030204" pitchFamily="49" charset="0"/>
                <a:cs typeface="Consolas" panose="020B0609020204030204" pitchFamily="49" charset="0"/>
              </a:rPr>
              <a:t>            if (n % i == 0) {</a:t>
            </a:r>
          </a:p>
          <a:p>
            <a:r>
              <a:rPr lang="en-US" sz="1050">
                <a:latin typeface="Consolas" panose="020B0609020204030204" pitchFamily="49" charset="0"/>
                <a:cs typeface="Consolas" panose="020B0609020204030204" pitchFamily="49" charset="0"/>
              </a:rPr>
              <a:t>                return false;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return true;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33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2400"/>
              <a:t>Java doesn't have a</a:t>
            </a:r>
            <a:br>
              <a:rPr lang="en-US"/>
            </a:br>
            <a:r>
              <a:rPr lang="en-US"/>
              <a:t>goto</a:t>
            </a:r>
          </a:p>
        </p:txBody>
      </p:sp>
    </p:spTree>
    <p:extLst>
      <p:ext uri="{BB962C8B-B14F-4D97-AF65-F5344CB8AC3E}">
        <p14:creationId xmlns:p14="http://schemas.microsoft.com/office/powerpoint/2010/main" val="2255137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floating point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 number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29156501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goto</a:t>
            </a:r>
            <a:r>
              <a:rPr lang="en-US"/>
              <a:t> "goes to" some </a:t>
            </a:r>
            <a:r>
              <a:rPr lang="en-US" b="1"/>
              <a:t>label</a:t>
            </a:r>
          </a:p>
          <a:p>
            <a:pPr lvl="1"/>
            <a:r>
              <a:rPr lang="en-US"/>
              <a:t>it turns out loops are just convenient alternatives to goto's</a:t>
            </a:r>
          </a:p>
          <a:p>
            <a:pPr lvl="1"/>
            <a:r>
              <a:rPr lang="en-US"/>
              <a:t>goto's are considered *spooky*👻</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105745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C5DA94-85EB-77C6-01D9-BB9578CE09C2}"/>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189950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93E9C-3720-4FF2-C61D-77D116CCC296}"/>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23319341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28039-A2E7-CBA6-E3F9-3B86BDBEBFFE}"/>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18405445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674B9-9DB6-8A48-D3CB-06FC6D13C11E}"/>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E32AF67C-15B3-8D5A-0920-00ED8CAC586C}"/>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90CC8E25-E0C0-A226-9539-D49443BAEF08}"/>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4365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t>primitive data type Venn diagram</a:t>
            </a:r>
          </a:p>
        </p:txBody>
      </p:sp>
      <p:sp>
        <p:nvSpPr>
          <p:cNvPr id="6" name="Oval 5">
            <a:extLst>
              <a:ext uri="{FF2B5EF4-FFF2-40B4-BE49-F238E27FC236}">
                <a16:creationId xmlns:a16="http://schemas.microsoft.com/office/drawing/2014/main" id="{94920E86-DB4D-E96D-9156-A39FA0D24A3A}"/>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8E9D206E-1BDD-5C90-502B-CAD13E4F1184}"/>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C98BB37C-D4CC-8214-9764-6D220469485B}"/>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3E520666-98F4-C842-36CA-82C280FDA2C3}"/>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224EAE29-4721-95C9-0989-AAC10820D457}"/>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C224F9F0-9E53-B93A-538C-F8E695F50671}"/>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BD91FE91-9A1E-3D68-8401-52C4DADF8711}"/>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3BFD757A-2B12-41A0-1EF7-C7F6B248E379}"/>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268284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6557141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14450968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7E5F6151-0A5C-F5B2-BE20-1A9F22AC4603}"/>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97C3FE-6B1C-EFEB-1E04-EDB2F7E870A0}"/>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F2161A-6793-6E5A-40AD-2282392314D3}"/>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4368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1835070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a:t>no, the bug happened because they didn't code in DrJava!</a:t>
            </a:r>
          </a:p>
        </p:txBody>
      </p:sp>
    </p:spTree>
    <p:extLst>
      <p:ext uri="{BB962C8B-B14F-4D97-AF65-F5344CB8AC3E}">
        <p14:creationId xmlns:p14="http://schemas.microsoft.com/office/powerpoint/2010/main" val="39672490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sz="9600"/>
              <a:t>highlight your code and press Tab!</a:t>
            </a:r>
          </a:p>
        </p:txBody>
      </p:sp>
    </p:spTree>
    <p:extLst>
      <p:ext uri="{BB962C8B-B14F-4D97-AF65-F5344CB8AC3E}">
        <p14:creationId xmlns:p14="http://schemas.microsoft.com/office/powerpoint/2010/main" val="32188668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38542143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42783732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A20317F-C3C9-BC63-5957-83C8AE1032F4}"/>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26676008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4AE7-8703-15E0-34D5-2AE5660641EF}"/>
              </a:ext>
            </a:extLst>
          </p:cNvPr>
          <p:cNvSpPr>
            <a:spLocks noGrp="1"/>
          </p:cNvSpPr>
          <p:nvPr>
            <p:ph type="title"/>
          </p:nvPr>
        </p:nvSpPr>
        <p:spPr/>
        <p:txBody>
          <a:bodyPr/>
          <a:lstStyle/>
          <a:p>
            <a:r>
              <a:rPr lang="en-US"/>
              <a:t>🗣 what is the big O of your </a:t>
            </a:r>
            <a:r>
              <a:rPr lang="en-US" b="1">
                <a:latin typeface="+mj-lt"/>
              </a:rPr>
              <a:t>isPrime(int n)</a:t>
            </a:r>
            <a:r>
              <a:rPr lang="en-US"/>
              <a:t>?</a:t>
            </a:r>
            <a:br>
              <a:rPr lang="en-US"/>
            </a:br>
            <a:br>
              <a:rPr lang="en-US"/>
            </a:br>
            <a:r>
              <a:rPr lang="en-US"/>
              <a:t>can you do better?</a:t>
            </a:r>
          </a:p>
        </p:txBody>
      </p:sp>
    </p:spTree>
    <p:extLst>
      <p:ext uri="{BB962C8B-B14F-4D97-AF65-F5344CB8AC3E}">
        <p14:creationId xmlns:p14="http://schemas.microsoft.com/office/powerpoint/2010/main" val="2928884745"/>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29887</TotalTime>
  <Words>11836</Words>
  <Application>Microsoft Macintosh PowerPoint</Application>
  <PresentationFormat>On-screen Show (16:9)</PresentationFormat>
  <Paragraphs>1617</Paragraphs>
  <Slides>279</Slides>
  <Notes>60</Notes>
  <HiddenSlides>16</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279</vt:i4>
      </vt:variant>
    </vt:vector>
  </HeadingPairs>
  <TitlesOfParts>
    <vt:vector size="289" baseType="lpstr">
      <vt:lpstr>Arial</vt:lpstr>
      <vt:lpstr>Calibri</vt:lpstr>
      <vt:lpstr>Cambria Math</vt:lpstr>
      <vt:lpstr>Comic Sans MS</vt:lpstr>
      <vt:lpstr>Consolas</vt:lpstr>
      <vt:lpstr>Ligconsolata</vt:lpstr>
      <vt:lpstr>Segoe UI Emoji</vt:lpstr>
      <vt:lpstr>System Font Regular</vt:lpstr>
      <vt:lpstr>Zapfino</vt:lpstr>
      <vt:lpstr>Jim</vt:lpstr>
      <vt:lpstr>ANNOUNCEMENTS today is No Laptop Monday! 🙅‍♂️💻🎉  WARMUP (discuss with people you don't know) what does 2 + 2 like...mean? 🧠  🌞 TODAY Fundamentals of Java Part 1 </vt:lpstr>
      <vt:lpstr>thank you to those who emailed DrJava questions!  note: my email responses tend to be really short; it doesn't mean i'm annoyed; i just have to write emails really fast because there are ~64 students in this class 🙂👍  ps screenshots are really helpful if you email me!</vt:lpstr>
      <vt:lpstr>is there anyone here who is not yet enrolled in CS 136 and would like to be?</vt:lpstr>
      <vt:lpstr>questions before we begin?</vt:lpstr>
      <vt:lpstr>record lecture?</vt:lpstr>
      <vt:lpstr>built-in data types</vt:lpstr>
      <vt:lpstr>primitive data types</vt:lpstr>
      <vt:lpstr>boolean, char, double, int</vt:lpstr>
      <vt:lpstr>primitive data type Venn diagram</vt:lpstr>
      <vt:lpstr>char is an integer type</vt:lpstr>
      <vt:lpstr>zero</vt:lpstr>
      <vt:lpstr>String</vt:lpstr>
      <vt:lpstr>String (1/2)</vt:lpstr>
      <vt:lpstr>String (2/2)</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ANNOUNCEMENTS today is No Laptop Wednesday! 🙅‍♂️💻🎉🔥  WARMUP is it bad when programs crash?  🌞🌞 TODAY Fundamentals of Java Part 2 </vt:lpstr>
      <vt:lpstr>Homework-00 was due in Gradescope two nights ago; if you didn't submit it yet, probably do that ASAP 🙂👍</vt:lpstr>
      <vt:lpstr>Homework-01 will be harder than Homework-00; Homework-02 will be harder than Homework-01; and then hopefully we more or less plateau  (feel free to reach out with any questions about course difficulty 🙂👍)</vt:lpstr>
      <vt:lpstr>record LEC 01</vt:lpstr>
      <vt:lpstr>flow control</vt:lpstr>
      <vt:lpstr>the execution of a Java program starts at the top of main(...) and flows down down down</vt:lpstr>
      <vt:lpstr>let's step through this program in our minds, and then in DrJava's debugger</vt:lpstr>
      <vt:lpstr>functions (preview)</vt:lpstr>
      <vt:lpstr>functions (preview)</vt:lpstr>
      <vt:lpstr>assert</vt:lpstr>
      <vt:lpstr>assert condition; (1/2)</vt:lpstr>
      <vt:lpstr>assert condition; (2/2)</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scope</vt:lpstr>
      <vt:lpstr>{ ... }</vt:lpstr>
      <vt:lpstr>scope</vt:lpstr>
      <vt:lpstr>common scope-related errors</vt:lpstr>
      <vt:lpstr>cannot find symbol (1/2)</vt:lpstr>
      <vt:lpstr>cannot find symbol (2/2)</vt:lpstr>
      <vt:lpstr>variable already defined (1/2)</vt:lpstr>
      <vt:lpstr>variable already defined (2/2)</vt:lpstr>
      <vt:lpstr>whitespace</vt:lpstr>
      <vt:lpstr>whitespace</vt:lpstr>
      <vt:lpstr>exceptions to scope being the same as curly braces</vt:lpstr>
      <vt:lpstr>for (...; ...; ...) { ... }</vt:lpstr>
      <vt:lpstr>☠ if, else, for, while without braces (1/2)</vt:lpstr>
      <vt:lpstr>☠ if, for, while without braces (2/2)</vt:lpstr>
      <vt:lpstr>let's do the homework (including infinite loop example)</vt:lpstr>
      <vt:lpstr>ANNOUNCEMENTS hexDigitSum CORRECTION -- don't print error message and return; instead, just crash using an assert false; 🙂👍 today is Fun Friday! 🎉🎉🎉🔥🚨🚨   WARMUP compress this code!   🙆‍♂️ TODAY  goto and big O notation </vt:lpstr>
      <vt:lpstr>homework hints</vt:lpstr>
      <vt:lpstr>homework hints (1/2)</vt:lpstr>
      <vt:lpstr>homework hints (2/2)</vt:lpstr>
      <vt:lpstr>Java doesn't have a 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 did the bug really happen because they left out the curly braces?</vt:lpstr>
      <vt:lpstr>no, the bug happened because they didn't code in DrJava!</vt:lpstr>
      <vt:lpstr>highlight your code and press Tab!</vt:lpstr>
      <vt:lpstr>big O</vt:lpstr>
      <vt:lpstr>big O (1/2)</vt:lpstr>
      <vt:lpstr>big O (2/2) </vt:lpstr>
      <vt:lpstr>🗣 what is the big O of your isPrime(int n)?  can you do better?</vt:lpstr>
      <vt:lpstr>Caaaaaaaaaaaarl</vt:lpstr>
      <vt:lpstr>extra time: practice exam questions 🤷‍♂️</vt:lpstr>
      <vt:lpstr>ANNOUNCEMENTS today is No Laptop Monday  WARMUP how many arrays does this app use?  (answer on Friday)  TODAY arrays, aka, The Best Data Structure Ever </vt:lpstr>
      <vt:lpstr>record LEC 02</vt:lpstr>
      <vt:lpstr>arrays</vt:lpstr>
      <vt:lpstr>mental model of an array</vt:lpstr>
      <vt:lpstr>mental model of an array</vt:lpstr>
      <vt:lpstr>mental model of an array</vt:lpstr>
      <vt:lpstr>arrays</vt:lpstr>
      <vt:lpstr>arrays (1/2)</vt:lpstr>
      <vt:lpstr>arrays (2/2)</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runtime of array operations</vt:lpstr>
      <vt:lpstr>runtime of array operations</vt:lpstr>
      <vt:lpstr>accessing an array "under the hood"</vt:lpstr>
      <vt:lpstr>iterating over an array</vt:lpstr>
      <vt:lpstr>iterating over an array</vt:lpstr>
      <vt:lpstr>array examples</vt:lpstr>
      <vt:lpstr>example: creating an array of the first 100 non-negative integers</vt:lpstr>
      <vt:lpstr>example: creating an array of the first 100  non-negative integers</vt:lpstr>
      <vt:lpstr>example: array copy</vt:lpstr>
      <vt:lpstr>example: array copy</vt:lpstr>
      <vt:lpstr>☠ example: bad very bad broken array copy</vt:lpstr>
      <vt:lpstr>☠ example: bad very bad broken array copy</vt:lpstr>
      <vt:lpstr>PowerPoint Presentation</vt:lpstr>
      <vt:lpstr>Homework-02 (refresh the page!) 📚</vt:lpstr>
      <vt:lpstr>Pre-Lab Post-Lab</vt:lpstr>
      <vt:lpstr>record LEC 02</vt:lpstr>
      <vt:lpstr>example: circular array</vt:lpstr>
      <vt:lpstr>example: circular array</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PowerPoint Presentation</vt:lpstr>
      <vt:lpstr>how many arrays?</vt:lpstr>
      <vt:lpstr>💻 array tutorial</vt:lpstr>
      <vt:lpstr>💻 array tutorial (this time with a wiki page)</vt:lpstr>
      <vt:lpstr>💻 array tutorial</vt:lpstr>
      <vt:lpstr>record LEC 02</vt:lpstr>
      <vt:lpstr>attempt to live-code the solutions while half-asleep 🙂👍</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extra time: practice exam questions 🤷‍♂️</vt:lpstr>
      <vt:lpstr>PowerPoint Presentation</vt:lpstr>
      <vt:lpstr>do problems from last time</vt:lpstr>
      <vt:lpstr>arrays in C</vt:lpstr>
      <vt:lpstr>keep it simple and use array</vt:lpstr>
      <vt:lpstr>PowerPoint Presentation</vt:lpstr>
      <vt:lpstr>PowerPoint Presentation</vt:lpstr>
      <vt:lpstr>draw some points and lines on the board</vt:lpstr>
      <vt:lpstr>monday memes</vt:lpstr>
      <vt:lpstr>PowerPoint Presentation</vt:lpstr>
      <vt:lpstr>PowerPoint Presentation</vt:lpstr>
      <vt:lpstr>record LEC 01</vt:lpstr>
      <vt:lpstr>functions</vt:lpstr>
      <vt:lpstr>anatomy of a function</vt:lpstr>
      <vt:lpstr>anatomy of a function (1/2)</vt:lpstr>
      <vt:lpstr>anatomy of a function (2/2)</vt:lpstr>
      <vt:lpstr>function arguments</vt:lpstr>
      <vt:lpstr>arguments</vt:lpstr>
      <vt:lpstr>return</vt:lpstr>
      <vt:lpstr>return (1/2)</vt:lpstr>
      <vt:lpstr>return (2/2)</vt:lpstr>
      <vt:lpstr>return (2/2)</vt:lpstr>
      <vt:lpstr>void</vt:lpstr>
      <vt:lpstr>void</vt:lpstr>
      <vt:lpstr>the call stack</vt:lpstr>
      <vt:lpstr>the call stack</vt:lpstr>
      <vt:lpstr>🤔</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new and constructors</vt:lpstr>
      <vt:lpstr>new</vt:lpstr>
      <vt:lpstr>constructors (1/2)</vt:lpstr>
      <vt:lpstr>constructors (2/2)</vt:lpstr>
      <vt:lpstr>this</vt:lpstr>
      <vt:lpstr>this (1/2)</vt:lpstr>
      <vt:lpstr>this (2/2)</vt:lpstr>
      <vt:lpstr>TODO: next lecture starts here</vt:lpstr>
      <vt:lpstr>Java memory model (references to objects)</vt:lpstr>
      <vt:lpstr>references and null</vt:lpstr>
      <vt:lpstr>references (1/2)</vt:lpstr>
      <vt:lpstr>references (2/2)</vt:lpstr>
      <vt:lpstr>null</vt:lpstr>
      <vt:lpstr>TODO: WATCH JONNY MNEMONIC</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object-oriented programming</vt:lpstr>
      <vt:lpstr>in Java, everything is a class</vt:lpstr>
      <vt:lpstr>object-orientation != my-code-has-objects</vt:lpstr>
      <vt:lpstr>compression-oriented programming</vt:lpstr>
      <vt:lpstr>neo in the matrix (int) int a; int b</vt:lpstr>
      <vt:lpstr>details</vt:lpstr>
      <vt:lpstr>garbage collection</vt:lpstr>
      <vt:lpstr>garbage collector</vt:lpstr>
      <vt:lpstr>array list</vt:lpstr>
      <vt:lpstr>motivation</vt:lpstr>
      <vt:lpstr>arrays are fixed-length</vt:lpstr>
      <vt:lpstr>let's start by taking a step back and ask "what is a list?"</vt:lpstr>
      <vt:lpstr>terminology</vt:lpstr>
      <vt:lpstr>abstract data type vs. data structure</vt:lpstr>
      <vt:lpstr>list</vt:lpstr>
      <vt:lpstr>list</vt:lpstr>
      <vt:lpstr>array list</vt:lpstr>
      <vt:lpstr>array list</vt:lpstr>
      <vt:lpstr>ArrayList() { ... }</vt:lpstr>
      <vt:lpstr>void add(ElementType element) { ... }</vt:lpstr>
      <vt:lpstr>PowerPoint Presentation</vt:lpstr>
      <vt:lpstr>about the lectures</vt:lpstr>
      <vt:lpstr>🐮 how to read side by side code</vt:lpstr>
      <vt:lpstr>🐮 how to read emojis</vt:lpstr>
      <vt:lpstr>🐮 how to read a step-by-step diff?</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Bern</cp:lastModifiedBy>
  <cp:revision>229</cp:revision>
  <cp:lastPrinted>2023-09-25T04:34:30Z</cp:lastPrinted>
  <dcterms:created xsi:type="dcterms:W3CDTF">2023-06-11T17:47:53Z</dcterms:created>
  <dcterms:modified xsi:type="dcterms:W3CDTF">2023-09-26T17:14:18Z</dcterms:modified>
</cp:coreProperties>
</file>